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8" r:id="rId3"/>
    <p:sldId id="256" r:id="rId4"/>
    <p:sldId id="257" r:id="rId5"/>
    <p:sldId id="259" r:id="rId6"/>
    <p:sldId id="285" r:id="rId7"/>
    <p:sldId id="260" r:id="rId8"/>
    <p:sldId id="261" r:id="rId9"/>
    <p:sldId id="262" r:id="rId10"/>
    <p:sldId id="263" r:id="rId11"/>
    <p:sldId id="264" r:id="rId12"/>
    <p:sldId id="265" r:id="rId13"/>
    <p:sldId id="266" r:id="rId14"/>
    <p:sldId id="267" r:id="rId15"/>
    <p:sldId id="268" r:id="rId16"/>
    <p:sldId id="270" r:id="rId17"/>
    <p:sldId id="271" r:id="rId18"/>
    <p:sldId id="272" r:id="rId19"/>
    <p:sldId id="273" r:id="rId20"/>
    <p:sldId id="274" r:id="rId21"/>
    <p:sldId id="275" r:id="rId22"/>
    <p:sldId id="279" r:id="rId23"/>
    <p:sldId id="280" r:id="rId24"/>
    <p:sldId id="281" r:id="rId25"/>
    <p:sldId id="292" r:id="rId26"/>
    <p:sldId id="283" r:id="rId27"/>
    <p:sldId id="293" r:id="rId28"/>
    <p:sldId id="258" r:id="rId29"/>
    <p:sldId id="294" r:id="rId30"/>
    <p:sldId id="277" r:id="rId31"/>
    <p:sldId id="295" r:id="rId32"/>
    <p:sldId id="287" r:id="rId33"/>
    <p:sldId id="296" r:id="rId34"/>
    <p:sldId id="276" r:id="rId35"/>
    <p:sldId id="290" r:id="rId36"/>
    <p:sldId id="278"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varScale="1">
        <p:scale>
          <a:sx n="113" d="100"/>
          <a:sy n="113" d="100"/>
        </p:scale>
        <p:origin x="42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F0C5E20-D701-4190-AF32-164487D291D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71B50739-1B14-4EAC-94BD-58471B8D3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5E8EEF06-8C94-4A7C-9005-C330182AAE36}"/>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A0CBA4E7-7C66-4853-9DCC-D0E011F8CBC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F146C37-B365-4273-ADC0-76D060545B45}"/>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24459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E8DA507-CC1B-4CA9-A31D-8B142D4BCF2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E6F5E693-CA37-400F-A70B-E2D2656227F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37F4F4D-70A4-4154-89E1-B0BCCDE9F2FC}"/>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A2CB3672-ABE7-4747-A39D-F4294DC4C48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F65A9C0-C537-422C-BC3F-BB7BC38AC3F7}"/>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205552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E3DCB3AB-94C1-48D0-A57A-29B0B7C8531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9667B32C-6720-4492-B827-60B5D707A17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D69F8A4-9F6A-4D85-9F17-A1E3DD927BDA}"/>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6AFA1122-3044-4633-9570-57BAEAF892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3309806-0E0C-443B-ABA5-A85AFEDF152B}"/>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49748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8E9CBEA-D019-49C8-A47E-3707C2386A5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978F2BE9-B4E7-4DE1-9261-97ED7B52C3D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53820DD5-1D16-4F4A-9F7F-31134D9E338F}"/>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40B97CBB-3FE3-47D8-860A-D5E2693A106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9C2C93A9-00B6-40AA-BDCC-D588C7D4CAFA}"/>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407145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268D3A2-5298-4D55-AD8A-D66E3A4D8F9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0246EB6F-FDF7-4522-94D6-92478D9983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C56665EB-6727-4CEF-B356-A137119EA627}"/>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E9D2C3D7-4EF4-4C33-BD18-B4FE2B109F1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59A90F03-9C28-47D8-9150-31CAB9F4807A}"/>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222710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57792A-885F-4F1A-846D-0B14023EA10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D9C18680-0657-4A32-949C-6D18F818478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FFCB395D-8EEF-45F0-96C4-49416B5505B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14A10172-5A20-4B0F-83DA-A46FD56EC505}"/>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CE8FE54B-218D-46F0-9959-D75C3C1BDC7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CBC088DE-3847-4BCA-83DB-3C8420DB6E1B}"/>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263415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42C2DEB-91E1-4D1B-AD9B-46242E0E232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DB37E7EA-7834-4815-B4F8-21722C5CB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58A7FEE1-B8AA-4AD4-8C18-20376B1C0BF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9DE662C4-5483-44E9-AB82-E63949F538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951F2E78-B345-42AA-B286-30807DD3ED2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1A22DA77-5994-4D02-BC1C-01172CF9D9D8}"/>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8" name="Нижний колонтитул 7">
            <a:extLst>
              <a:ext uri="{FF2B5EF4-FFF2-40B4-BE49-F238E27FC236}">
                <a16:creationId xmlns:a16="http://schemas.microsoft.com/office/drawing/2014/main" xmlns="" id="{CE0968BD-2E2B-4469-8CE8-68A9B3176BC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5C4BD9ED-561A-4ED7-BA19-697FD30B9953}"/>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1568155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534DA8A-0178-4799-86F8-C6483CE4C2D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3B63B1DC-F45E-4DA1-85EE-68B330B20C8D}"/>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4" name="Нижний колонтитул 3">
            <a:extLst>
              <a:ext uri="{FF2B5EF4-FFF2-40B4-BE49-F238E27FC236}">
                <a16:creationId xmlns:a16="http://schemas.microsoft.com/office/drawing/2014/main" xmlns="" id="{B88AC20D-1E6F-42A5-BDB3-7DEC34EC18C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9883D3FE-9D0A-4FB9-AB3E-A6773CB24D76}"/>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138705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CB7CBE9F-CB5E-4EF2-9AE7-D13EF94C48D9}"/>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3" name="Нижний колонтитул 2">
            <a:extLst>
              <a:ext uri="{FF2B5EF4-FFF2-40B4-BE49-F238E27FC236}">
                <a16:creationId xmlns:a16="http://schemas.microsoft.com/office/drawing/2014/main" xmlns="" id="{F91CB34D-35FE-462E-83A5-0A56180C4BB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998C632A-0B4F-4305-BFA9-6C5BC2490CA2}"/>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263196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5F47D8C-BD51-403C-BB1D-AB6241EEC66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221B0337-E2A8-435F-803A-7509A8B72D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4711C5BA-CC77-4EB2-B01C-105B4B533B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1CA568C0-BA04-433A-B7A4-9B06552D53D4}"/>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FB266469-A9A7-4608-A18A-17C4798B19D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2ED720CF-C954-4734-80C2-4995C832E28E}"/>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8970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196C0DF-7900-4F27-8581-E08CE885533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E7875D94-D06D-40DC-BA6E-2F9CFB64C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8F84B1B1-C85A-4C37-B67D-AA6C14DF1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38BE3C9B-48A5-4F5D-B38F-BE827C5D56DD}"/>
              </a:ext>
            </a:extLst>
          </p:cNvPr>
          <p:cNvSpPr>
            <a:spLocks noGrp="1"/>
          </p:cNvSpPr>
          <p:nvPr>
            <p:ph type="dt" sz="half" idx="10"/>
          </p:nvPr>
        </p:nvSpPr>
        <p:spPr/>
        <p:txBody>
          <a:bodyPr/>
          <a:lstStyle/>
          <a:p>
            <a:fld id="{A5924C8D-87C7-4636-99E2-5855C4DD19E7}"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xmlns="" id="{BF49DA60-361B-4003-8F97-515CE920AFF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B0A89AE1-033A-44FC-AB4C-EB00E37A15BD}"/>
              </a:ext>
            </a:extLst>
          </p:cNvPr>
          <p:cNvSpPr>
            <a:spLocks noGrp="1"/>
          </p:cNvSpPr>
          <p:nvPr>
            <p:ph type="sldNum" sz="quarter" idx="12"/>
          </p:nvPr>
        </p:nvSpPr>
        <p:spPr/>
        <p:txBody>
          <a:bodyPr/>
          <a:lstStyle/>
          <a:p>
            <a:fld id="{926B34F7-10F3-46A1-A57A-31467796BA62}" type="slidenum">
              <a:rPr lang="ru-RU" smtClean="0"/>
              <a:t>‹#›</a:t>
            </a:fld>
            <a:endParaRPr lang="ru-RU"/>
          </a:p>
        </p:txBody>
      </p:sp>
    </p:spTree>
    <p:extLst>
      <p:ext uri="{BB962C8B-B14F-4D97-AF65-F5344CB8AC3E}">
        <p14:creationId xmlns:p14="http://schemas.microsoft.com/office/powerpoint/2010/main" val="4077603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004CB4B-67A6-4E62-9332-671AAAE66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14579207-DCD9-4224-9BB4-32042E468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61F8C6A-0BE7-4387-AB55-441E314EC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24C8D-87C7-4636-99E2-5855C4DD19E7}"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xmlns="" id="{E7C15559-2FA3-4215-A3E4-EAA24B05A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EF63F9A4-D6BB-4858-8DE6-ABF81FF055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B34F7-10F3-46A1-A57A-31467796BA62}" type="slidenum">
              <a:rPr lang="ru-RU" smtClean="0"/>
              <a:t>‹#›</a:t>
            </a:fld>
            <a:endParaRPr lang="ru-RU"/>
          </a:p>
        </p:txBody>
      </p:sp>
    </p:spTree>
    <p:extLst>
      <p:ext uri="{BB962C8B-B14F-4D97-AF65-F5344CB8AC3E}">
        <p14:creationId xmlns:p14="http://schemas.microsoft.com/office/powerpoint/2010/main" val="1185685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slide" Target="slide3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slide" Target="slide34.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4.xml"/><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slide" Target="slide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51.png"/><Relationship Id="rId7" Type="http://schemas.openxmlformats.org/officeDocument/2006/relationships/image" Target="../media/image54.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slide" Target="slide2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slide" Target="slide30.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E3F79641-CF93-4C25-BD22-64269230BFB5}"/>
              </a:ext>
            </a:extLst>
          </p:cNvPr>
          <p:cNvPicPr>
            <a:picLocks noChangeAspect="1"/>
          </p:cNvPicPr>
          <p:nvPr/>
        </p:nvPicPr>
        <p:blipFill rotWithShape="1">
          <a:blip r:embed="rId2">
            <a:extLst>
              <a:ext uri="{28A0092B-C50C-407E-A947-70E740481C1C}">
                <a14:useLocalDpi xmlns:a14="http://schemas.microsoft.com/office/drawing/2010/main" val="0"/>
              </a:ext>
            </a:extLst>
          </a:blip>
          <a:srcRect t="14934"/>
          <a:stretch/>
        </p:blipFill>
        <p:spPr>
          <a:xfrm>
            <a:off x="-1" y="-1207"/>
            <a:ext cx="12192001" cy="6859208"/>
          </a:xfrm>
          <a:prstGeom prst="rect">
            <a:avLst/>
          </a:prstGeom>
        </p:spPr>
      </p:pic>
      <p:sp>
        <p:nvSpPr>
          <p:cNvPr id="3" name="TextBox 2">
            <a:extLst>
              <a:ext uri="{FF2B5EF4-FFF2-40B4-BE49-F238E27FC236}">
                <a16:creationId xmlns:a16="http://schemas.microsoft.com/office/drawing/2014/main" xmlns="" id="{D5CFD780-4781-46E7-BE39-148C4091BFB1}"/>
              </a:ext>
            </a:extLst>
          </p:cNvPr>
          <p:cNvSpPr txBox="1"/>
          <p:nvPr/>
        </p:nvSpPr>
        <p:spPr>
          <a:xfrm>
            <a:off x="5404218" y="268496"/>
            <a:ext cx="6469118" cy="1154162"/>
          </a:xfrm>
          <a:prstGeom prst="rect">
            <a:avLst/>
          </a:prstGeom>
          <a:noFill/>
        </p:spPr>
        <p:txBody>
          <a:bodyPr wrap="square" rtlCol="0">
            <a:spAutoFit/>
          </a:bodyPr>
          <a:lstStyle/>
          <a:p>
            <a:r>
              <a:rPr lang="ru-RU" sz="3600" b="1" dirty="0">
                <a:solidFill>
                  <a:srgbClr val="660066"/>
                </a:solidFill>
                <a:latin typeface="Arial" panose="020B0604020202020204" pitchFamily="34" charset="0"/>
                <a:cs typeface="Arial" panose="020B0604020202020204" pitchFamily="34" charset="0"/>
              </a:rPr>
              <a:t>Тайны тюленьих островов</a:t>
            </a:r>
          </a:p>
          <a:p>
            <a:pPr>
              <a:spcBef>
                <a:spcPts val="600"/>
              </a:spcBef>
            </a:pPr>
            <a:r>
              <a:rPr lang="ru-RU" sz="2800" b="1" dirty="0">
                <a:solidFill>
                  <a:srgbClr val="660066"/>
                </a:solidFill>
                <a:latin typeface="Arial" panose="020B0604020202020204" pitchFamily="34" charset="0"/>
                <a:cs typeface="Arial" panose="020B0604020202020204" pitchFamily="34" charset="0"/>
              </a:rPr>
              <a:t>Часть первая: Знакомьтесь, нерпы</a:t>
            </a:r>
          </a:p>
        </p:txBody>
      </p:sp>
    </p:spTree>
    <p:extLst>
      <p:ext uri="{BB962C8B-B14F-4D97-AF65-F5344CB8AC3E}">
        <p14:creationId xmlns:p14="http://schemas.microsoft.com/office/powerpoint/2010/main" val="3327491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71CFA171-A59C-40BB-B296-EF3982F58F3B}"/>
              </a:ext>
            </a:extLst>
          </p:cNvPr>
          <p:cNvSpPr/>
          <p:nvPr/>
        </p:nvSpPr>
        <p:spPr>
          <a:xfrm>
            <a:off x="304800" y="170518"/>
            <a:ext cx="11554691" cy="981423"/>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Ладожское озеро кажется бескрайним, недаром его иногда называют «морем». Но, к счастью для нас, это «море» – </a:t>
            </a:r>
            <a:r>
              <a:rPr lang="ru-RU" dirty="0" smtClean="0">
                <a:latin typeface="Arial" panose="020B0604020202020204" pitchFamily="34" charset="0"/>
                <a:ea typeface="Calibri" panose="020F0502020204030204" pitchFamily="34" charset="0"/>
                <a:cs typeface="Arial" panose="020B0604020202020204" pitchFamily="34" charset="0"/>
              </a:rPr>
              <a:t>пресноводное, ведь именно </a:t>
            </a:r>
            <a:r>
              <a:rPr lang="ru-RU" dirty="0">
                <a:latin typeface="Arial" panose="020B0604020202020204" pitchFamily="34" charset="0"/>
                <a:ea typeface="Calibri" panose="020F0502020204030204" pitchFamily="34" charset="0"/>
                <a:cs typeface="Arial" panose="020B0604020202020204" pitchFamily="34" charset="0"/>
              </a:rPr>
              <a:t>Ладога снабжает питьевой водой многочисленные города на своем побережье и наш Санкт-Петербург. Однако пресные воды плескались на этом месте не всегда…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descr="2017-06-27_062">
            <a:extLst>
              <a:ext uri="{FF2B5EF4-FFF2-40B4-BE49-F238E27FC236}">
                <a16:creationId xmlns:a16="http://schemas.microsoft.com/office/drawing/2014/main" xmlns="" id="{EAD2BF96-5979-445D-BFCE-44AD1681F751}"/>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31307" b="-1"/>
          <a:stretch/>
        </p:blipFill>
        <p:spPr>
          <a:xfrm>
            <a:off x="0" y="1274618"/>
            <a:ext cx="12192000" cy="5583381"/>
          </a:xfrm>
          <a:prstGeom prst="rect">
            <a:avLst/>
          </a:prstGeom>
        </p:spPr>
      </p:pic>
    </p:spTree>
    <p:extLst>
      <p:ext uri="{BB962C8B-B14F-4D97-AF65-F5344CB8AC3E}">
        <p14:creationId xmlns:p14="http://schemas.microsoft.com/office/powerpoint/2010/main" val="2735570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3FC0CFD3-7CBD-40AF-BE26-C6FA77070881}"/>
              </a:ext>
            </a:extLst>
          </p:cNvPr>
          <p:cNvSpPr/>
          <p:nvPr/>
        </p:nvSpPr>
        <p:spPr>
          <a:xfrm>
            <a:off x="5176434" y="175433"/>
            <a:ext cx="6809089" cy="3416320"/>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Всего лишь 14 000 лет назад (а по меркам геологов, это действительно совсем недавно </a:t>
            </a:r>
            <a:r>
              <a:rPr lang="ru-RU" dirty="0">
                <a:latin typeface="Arial" panose="020B0604020202020204" pitchFamily="34" charset="0"/>
                <a:ea typeface="Times New Roman" panose="02020603050405020304" pitchFamily="18" charset="0"/>
                <a:cs typeface="Arial" panose="020B0604020202020204" pitchFamily="34" charset="0"/>
                <a:sym typeface="Segoe UI Emoji" panose="020B0502040204020203" pitchFamily="34" charset="0"/>
              </a:rPr>
              <a:t>😊</a:t>
            </a:r>
            <a:r>
              <a:rPr lang="ru-RU" dirty="0">
                <a:latin typeface="Arial" panose="020B0604020202020204" pitchFamily="34" charset="0"/>
                <a:ea typeface="Times New Roman" panose="02020603050405020304" pitchFamily="18" charset="0"/>
                <a:cs typeface="Arial" panose="020B0604020202020204" pitchFamily="34" charset="0"/>
              </a:rPr>
              <a:t>) на территории нынешнего Ладожского озера лежал мощный слой льда - это была эпоха последнего оледенения. После таянья ледника уровень воды то сильно поднимался, то опускался, и Ладога периодически соединялась с морем. Только после того, как около 4 000 лет назад возникла река Нева, ладожские воды устремились в Балтийское море. Озеро приняло свои нынешние очертания, а вода постепенно становилась все менее и менее соленой, ведь теперь Ладога была отделена от моря и регулярно пополнялась влагой, которую приносили в неё большие и маленькие речки.   </a:t>
            </a:r>
          </a:p>
        </p:txBody>
      </p:sp>
      <p:sp>
        <p:nvSpPr>
          <p:cNvPr id="5" name="Прямоугольник 4">
            <a:extLst>
              <a:ext uri="{FF2B5EF4-FFF2-40B4-BE49-F238E27FC236}">
                <a16:creationId xmlns:a16="http://schemas.microsoft.com/office/drawing/2014/main" xmlns="" id="{A9C7882B-A1F7-4FAD-ABB6-74BCD9CF6EBC}"/>
              </a:ext>
            </a:extLst>
          </p:cNvPr>
          <p:cNvSpPr/>
          <p:nvPr/>
        </p:nvSpPr>
        <p:spPr>
          <a:xfrm>
            <a:off x="155150" y="4982114"/>
            <a:ext cx="4757813" cy="1754326"/>
          </a:xfrm>
          <a:prstGeom prst="rect">
            <a:avLst/>
          </a:prstGeom>
        </p:spPr>
        <p:txBody>
          <a:bodyPr wrap="square">
            <a:spAutoFit/>
          </a:bodyPr>
          <a:lstStyle/>
          <a:p>
            <a:pPr algn="just"/>
            <a:r>
              <a:rPr lang="ru-RU" b="1" dirty="0">
                <a:solidFill>
                  <a:srgbClr val="002060"/>
                </a:solidFill>
                <a:latin typeface="Arial" panose="020B0604020202020204" pitchFamily="34" charset="0"/>
              </a:rPr>
              <a:t>Ладожское озеро было заливом </a:t>
            </a:r>
            <a:r>
              <a:rPr lang="ru-RU" b="1" dirty="0" err="1">
                <a:solidFill>
                  <a:srgbClr val="002060"/>
                </a:solidFill>
                <a:latin typeface="Arial" panose="020B0604020202020204" pitchFamily="34" charset="0"/>
              </a:rPr>
              <a:t>Литоринового</a:t>
            </a:r>
            <a:r>
              <a:rPr lang="ru-RU" b="1" dirty="0">
                <a:solidFill>
                  <a:srgbClr val="002060"/>
                </a:solidFill>
                <a:latin typeface="Arial" panose="020B0604020202020204" pitchFamily="34" charset="0"/>
              </a:rPr>
              <a:t> моря и соединялось с ним через широкий пролив на севере (сейчас это Вуокса). </a:t>
            </a:r>
          </a:p>
          <a:p>
            <a:pPr algn="just"/>
            <a:r>
              <a:rPr lang="ru-RU" b="1" dirty="0">
                <a:solidFill>
                  <a:srgbClr val="002060"/>
                </a:solidFill>
                <a:latin typeface="Arial" panose="020B0604020202020204" pitchFamily="34" charset="0"/>
              </a:rPr>
              <a:t>(1 – </a:t>
            </a:r>
            <a:r>
              <a:rPr lang="ru-RU" dirty="0">
                <a:solidFill>
                  <a:srgbClr val="002060"/>
                </a:solidFill>
                <a:latin typeface="Arial" panose="020B0604020202020204" pitchFamily="34" charset="0"/>
              </a:rPr>
              <a:t>нынешнее Балтийское море</a:t>
            </a:r>
            <a:r>
              <a:rPr lang="ru-RU" b="1" dirty="0">
                <a:solidFill>
                  <a:srgbClr val="002060"/>
                </a:solidFill>
                <a:latin typeface="Arial" panose="020B0604020202020204" pitchFamily="34" charset="0"/>
              </a:rPr>
              <a:t>, 2 – </a:t>
            </a:r>
            <a:r>
              <a:rPr lang="ru-RU" dirty="0">
                <a:solidFill>
                  <a:srgbClr val="002060"/>
                </a:solidFill>
                <a:latin typeface="Arial" panose="020B0604020202020204" pitchFamily="34" charset="0"/>
              </a:rPr>
              <a:t>нынешнее Ладожское озеро</a:t>
            </a:r>
            <a:r>
              <a:rPr lang="ru-RU" b="1" dirty="0">
                <a:solidFill>
                  <a:srgbClr val="002060"/>
                </a:solidFill>
                <a:latin typeface="Arial" panose="020B0604020202020204" pitchFamily="34" charset="0"/>
              </a:rPr>
              <a:t>, 3 – </a:t>
            </a:r>
            <a:r>
              <a:rPr lang="ru-RU" dirty="0">
                <a:solidFill>
                  <a:srgbClr val="002060"/>
                </a:solidFill>
                <a:latin typeface="Arial" panose="020B0604020202020204" pitchFamily="34" charset="0"/>
              </a:rPr>
              <a:t>пролив</a:t>
            </a:r>
            <a:r>
              <a:rPr lang="ru-RU" b="1" dirty="0">
                <a:solidFill>
                  <a:srgbClr val="002060"/>
                </a:solidFill>
                <a:latin typeface="Arial" panose="020B0604020202020204" pitchFamily="34" charset="0"/>
              </a:rPr>
              <a:t>)</a:t>
            </a:r>
            <a:endParaRPr lang="ru-RU" b="1" dirty="0">
              <a:solidFill>
                <a:srgbClr val="002060"/>
              </a:solidFill>
            </a:endParaRPr>
          </a:p>
        </p:txBody>
      </p:sp>
      <p:pic>
        <p:nvPicPr>
          <p:cNvPr id="9" name="Рисунок 8">
            <a:extLst>
              <a:ext uri="{FF2B5EF4-FFF2-40B4-BE49-F238E27FC236}">
                <a16:creationId xmlns:a16="http://schemas.microsoft.com/office/drawing/2014/main" xmlns="" id="{483B8360-6D96-4EDA-8110-E544C6B15A64}"/>
              </a:ext>
            </a:extLst>
          </p:cNvPr>
          <p:cNvPicPr>
            <a:picLocks noChangeAspect="1"/>
          </p:cNvPicPr>
          <p:nvPr/>
        </p:nvPicPr>
        <p:blipFill rotWithShape="1">
          <a:blip r:embed="rId2">
            <a:extLst>
              <a:ext uri="{28A0092B-C50C-407E-A947-70E740481C1C}">
                <a14:useLocalDpi xmlns:a14="http://schemas.microsoft.com/office/drawing/2010/main" val="0"/>
              </a:ext>
            </a:extLst>
          </a:blip>
          <a:srcRect l="53034" t="51448" r="16225" b="7606"/>
          <a:stretch/>
        </p:blipFill>
        <p:spPr>
          <a:xfrm>
            <a:off x="0" y="1"/>
            <a:ext cx="4912963" cy="4867578"/>
          </a:xfrm>
          <a:prstGeom prst="rect">
            <a:avLst/>
          </a:prstGeom>
        </p:spPr>
      </p:pic>
      <p:pic>
        <p:nvPicPr>
          <p:cNvPr id="13" name="Рисунок 12">
            <a:extLst>
              <a:ext uri="{FF2B5EF4-FFF2-40B4-BE49-F238E27FC236}">
                <a16:creationId xmlns:a16="http://schemas.microsoft.com/office/drawing/2014/main" xmlns="" id="{6A6E2E72-FAB7-467E-9E30-664A82383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9016" y="3720704"/>
            <a:ext cx="3202983" cy="3137296"/>
          </a:xfrm>
          <a:prstGeom prst="rect">
            <a:avLst/>
          </a:prstGeom>
        </p:spPr>
      </p:pic>
      <p:sp>
        <p:nvSpPr>
          <p:cNvPr id="14" name="Прямоугольник 13">
            <a:extLst>
              <a:ext uri="{FF2B5EF4-FFF2-40B4-BE49-F238E27FC236}">
                <a16:creationId xmlns:a16="http://schemas.microsoft.com/office/drawing/2014/main" xmlns="" id="{15FBDEB3-7B62-48A6-9313-F2A0EA1296EF}"/>
              </a:ext>
            </a:extLst>
          </p:cNvPr>
          <p:cNvSpPr/>
          <p:nvPr/>
        </p:nvSpPr>
        <p:spPr>
          <a:xfrm>
            <a:off x="5176434" y="3728453"/>
            <a:ext cx="3608522" cy="646331"/>
          </a:xfrm>
          <a:prstGeom prst="rect">
            <a:avLst/>
          </a:prstGeom>
        </p:spPr>
        <p:txBody>
          <a:bodyPr wrap="square">
            <a:spAutoFit/>
          </a:bodyPr>
          <a:lstStyle/>
          <a:p>
            <a:pPr algn="just"/>
            <a:r>
              <a:rPr lang="ru-RU" b="1" dirty="0">
                <a:solidFill>
                  <a:srgbClr val="002060"/>
                </a:solidFill>
                <a:latin typeface="Arial" panose="020B0604020202020204" pitchFamily="34" charset="0"/>
              </a:rPr>
              <a:t>Сравни, как рельеф этой местности выглядит сейчас </a:t>
            </a:r>
            <a:endParaRPr lang="ru-RU" b="1" dirty="0">
              <a:solidFill>
                <a:srgbClr val="002060"/>
              </a:solidFill>
            </a:endParaRPr>
          </a:p>
        </p:txBody>
      </p:sp>
      <p:sp>
        <p:nvSpPr>
          <p:cNvPr id="15" name="Прямоугольник 14">
            <a:extLst>
              <a:ext uri="{FF2B5EF4-FFF2-40B4-BE49-F238E27FC236}">
                <a16:creationId xmlns:a16="http://schemas.microsoft.com/office/drawing/2014/main" xmlns="" id="{1800980C-82C4-4898-88BF-664825BC49BD}"/>
              </a:ext>
            </a:extLst>
          </p:cNvPr>
          <p:cNvSpPr/>
          <p:nvPr/>
        </p:nvSpPr>
        <p:spPr>
          <a:xfrm>
            <a:off x="2743200" y="3266788"/>
            <a:ext cx="395208" cy="461665"/>
          </a:xfrm>
          <a:prstGeom prst="rect">
            <a:avLst/>
          </a:prstGeom>
        </p:spPr>
        <p:txBody>
          <a:bodyPr wrap="square">
            <a:spAutoFit/>
          </a:bodyPr>
          <a:lstStyle/>
          <a:p>
            <a:pPr algn="just"/>
            <a:r>
              <a:rPr lang="ru-RU" sz="2400" b="1" dirty="0">
                <a:solidFill>
                  <a:srgbClr val="FF0000"/>
                </a:solidFill>
                <a:effectLst>
                  <a:outerShdw blurRad="38100" dist="38100" dir="2700000" algn="tl">
                    <a:srgbClr val="000000">
                      <a:alpha val="43137"/>
                    </a:srgbClr>
                  </a:outerShdw>
                </a:effectLst>
                <a:latin typeface="Arial" panose="020B0604020202020204" pitchFamily="34" charset="0"/>
              </a:rPr>
              <a:t>1</a:t>
            </a:r>
            <a:endParaRPr lang="ru-RU" sz="2400" b="1" dirty="0">
              <a:solidFill>
                <a:srgbClr val="FF0000"/>
              </a:solidFill>
              <a:effectLst>
                <a:outerShdw blurRad="38100" dist="38100" dir="2700000" algn="tl">
                  <a:srgbClr val="000000">
                    <a:alpha val="43137"/>
                  </a:srgbClr>
                </a:outerShdw>
              </a:effectLst>
            </a:endParaRPr>
          </a:p>
        </p:txBody>
      </p:sp>
      <p:sp>
        <p:nvSpPr>
          <p:cNvPr id="16" name="Прямоугольник 15">
            <a:extLst>
              <a:ext uri="{FF2B5EF4-FFF2-40B4-BE49-F238E27FC236}">
                <a16:creationId xmlns:a16="http://schemas.microsoft.com/office/drawing/2014/main" xmlns="" id="{2CA20415-55D0-4B3E-94B6-C2B0A0DBB7EE}"/>
              </a:ext>
            </a:extLst>
          </p:cNvPr>
          <p:cNvSpPr/>
          <p:nvPr/>
        </p:nvSpPr>
        <p:spPr>
          <a:xfrm>
            <a:off x="4605579" y="2433790"/>
            <a:ext cx="395208" cy="461665"/>
          </a:xfrm>
          <a:prstGeom prst="rect">
            <a:avLst/>
          </a:prstGeom>
        </p:spPr>
        <p:txBody>
          <a:bodyPr wrap="square">
            <a:spAutoFit/>
          </a:bodyPr>
          <a:lstStyle/>
          <a:p>
            <a:pPr algn="just"/>
            <a:r>
              <a:rPr lang="ru-RU" sz="2400" b="1" dirty="0">
                <a:solidFill>
                  <a:srgbClr val="FF0000"/>
                </a:solidFill>
                <a:effectLst>
                  <a:outerShdw blurRad="38100" dist="38100" dir="2700000" algn="tl">
                    <a:srgbClr val="000000">
                      <a:alpha val="43137"/>
                    </a:srgbClr>
                  </a:outerShdw>
                </a:effectLst>
                <a:latin typeface="Arial" panose="020B0604020202020204" pitchFamily="34" charset="0"/>
              </a:rPr>
              <a:t>2</a:t>
            </a:r>
            <a:endParaRPr lang="ru-RU" sz="2400" b="1" dirty="0">
              <a:solidFill>
                <a:srgbClr val="FF0000"/>
              </a:solidFill>
              <a:effectLst>
                <a:outerShdw blurRad="38100" dist="38100" dir="2700000" algn="tl">
                  <a:srgbClr val="000000">
                    <a:alpha val="43137"/>
                  </a:srgbClr>
                </a:outerShdw>
              </a:effectLst>
            </a:endParaRPr>
          </a:p>
        </p:txBody>
      </p:sp>
      <p:sp>
        <p:nvSpPr>
          <p:cNvPr id="17" name="Прямоугольник 16">
            <a:extLst>
              <a:ext uri="{FF2B5EF4-FFF2-40B4-BE49-F238E27FC236}">
                <a16:creationId xmlns:a16="http://schemas.microsoft.com/office/drawing/2014/main" xmlns="" id="{A3CC95AA-64EC-48D7-ABEC-51B704537DEB}"/>
              </a:ext>
            </a:extLst>
          </p:cNvPr>
          <p:cNvSpPr/>
          <p:nvPr/>
        </p:nvSpPr>
        <p:spPr>
          <a:xfrm>
            <a:off x="4276240" y="2510690"/>
            <a:ext cx="395208" cy="461665"/>
          </a:xfrm>
          <a:prstGeom prst="rect">
            <a:avLst/>
          </a:prstGeom>
        </p:spPr>
        <p:txBody>
          <a:bodyPr wrap="square">
            <a:spAutoFit/>
          </a:bodyPr>
          <a:lstStyle/>
          <a:p>
            <a:pPr algn="just"/>
            <a:r>
              <a:rPr lang="ru-RU" sz="2400" b="1" dirty="0">
                <a:solidFill>
                  <a:srgbClr val="FF0000"/>
                </a:solidFill>
                <a:effectLst>
                  <a:outerShdw blurRad="38100" dist="38100" dir="2700000" algn="tl">
                    <a:srgbClr val="000000">
                      <a:alpha val="43137"/>
                    </a:srgbClr>
                  </a:outerShdw>
                </a:effectLst>
                <a:latin typeface="Arial" panose="020B0604020202020204" pitchFamily="34" charset="0"/>
              </a:rPr>
              <a:t>3</a:t>
            </a:r>
            <a:endParaRPr lang="ru-RU"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5064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AAB27682-775D-4901-8B75-65ABCB6C63EB}"/>
              </a:ext>
            </a:extLst>
          </p:cNvPr>
          <p:cNvSpPr/>
          <p:nvPr/>
        </p:nvSpPr>
        <p:spPr>
          <a:xfrm>
            <a:off x="7426036" y="140206"/>
            <a:ext cx="4664512" cy="2031325"/>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Однако море оставило в Ладожском озере память о себе – несколько видов морских животных, которые постепенно приспособились к жизни в пресной воде. Самым крупным из них (и самым обаятельным! </a:t>
            </a:r>
            <a:r>
              <a:rPr lang="ru-RU" dirty="0">
                <a:latin typeface="Arial" panose="020B0604020202020204" pitchFamily="34" charset="0"/>
                <a:ea typeface="Times New Roman" panose="02020603050405020304" pitchFamily="18" charset="0"/>
                <a:cs typeface="Arial" panose="020B0604020202020204" pitchFamily="34" charset="0"/>
                <a:sym typeface="Segoe UI Emoji" panose="020B0502040204020203" pitchFamily="34" charset="0"/>
              </a:rPr>
              <a:t>😊</a:t>
            </a:r>
            <a:r>
              <a:rPr lang="ru-RU" dirty="0">
                <a:latin typeface="Arial" panose="020B0604020202020204" pitchFamily="34" charset="0"/>
                <a:ea typeface="Times New Roman" panose="02020603050405020304" pitchFamily="18" charset="0"/>
                <a:cs typeface="Arial" panose="020B0604020202020204" pitchFamily="34" charset="0"/>
              </a:rPr>
              <a:t>), безусловно, является ладожская кольчатая нерпа. </a:t>
            </a:r>
          </a:p>
        </p:txBody>
      </p:sp>
      <p:pic>
        <p:nvPicPr>
          <p:cNvPr id="4" name="Рисунок 3">
            <a:extLst>
              <a:ext uri="{FF2B5EF4-FFF2-40B4-BE49-F238E27FC236}">
                <a16:creationId xmlns:a16="http://schemas.microsoft.com/office/drawing/2014/main" xmlns="" id="{9317FB87-E5CB-4008-8FF6-1FD88747EC16}"/>
              </a:ext>
            </a:extLst>
          </p:cNvPr>
          <p:cNvPicPr>
            <a:picLocks noChangeAspect="1"/>
          </p:cNvPicPr>
          <p:nvPr/>
        </p:nvPicPr>
        <p:blipFill rotWithShape="1">
          <a:blip r:embed="rId2">
            <a:extLst>
              <a:ext uri="{28A0092B-C50C-407E-A947-70E740481C1C}">
                <a14:useLocalDpi xmlns:a14="http://schemas.microsoft.com/office/drawing/2010/main" val="0"/>
              </a:ext>
            </a:extLst>
          </a:blip>
          <a:srcRect l="22504" t="27752" r="4646" b="-1"/>
          <a:stretch/>
        </p:blipFill>
        <p:spPr>
          <a:xfrm>
            <a:off x="7426036" y="3532910"/>
            <a:ext cx="4765964" cy="3325090"/>
          </a:xfrm>
          <a:prstGeom prst="rect">
            <a:avLst/>
          </a:prstGeom>
        </p:spPr>
      </p:pic>
      <p:pic>
        <p:nvPicPr>
          <p:cNvPr id="5" name="Рисунок 4" descr="Нерпы на Валаамских островах">
            <a:extLst>
              <a:ext uri="{FF2B5EF4-FFF2-40B4-BE49-F238E27FC236}">
                <a16:creationId xmlns:a16="http://schemas.microsoft.com/office/drawing/2014/main" xmlns="" id="{DF69A10F-032C-4B89-AAD9-EF22E124CD8C}"/>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2322" r="15056"/>
          <a:stretch/>
        </p:blipFill>
        <p:spPr>
          <a:xfrm>
            <a:off x="0" y="0"/>
            <a:ext cx="7223134" cy="6858000"/>
          </a:xfrm>
          <a:prstGeom prst="rect">
            <a:avLst/>
          </a:prstGeom>
        </p:spPr>
      </p:pic>
      <p:sp>
        <p:nvSpPr>
          <p:cNvPr id="6" name="Прямоугольник: скругленные углы 5">
            <a:hlinkClick r:id="rId4" action="ppaction://hlinksldjump"/>
            <a:extLst>
              <a:ext uri="{FF2B5EF4-FFF2-40B4-BE49-F238E27FC236}">
                <a16:creationId xmlns:a16="http://schemas.microsoft.com/office/drawing/2014/main" xmlns="" id="{0643ECD6-6159-4327-B740-6409D0426C51}"/>
              </a:ext>
            </a:extLst>
          </p:cNvPr>
          <p:cNvSpPr/>
          <p:nvPr/>
        </p:nvSpPr>
        <p:spPr>
          <a:xfrm>
            <a:off x="9949912" y="2171531"/>
            <a:ext cx="2140636" cy="1153560"/>
          </a:xfrm>
          <a:prstGeom prst="roundRect">
            <a:avLst/>
          </a:prstGeom>
          <a:blipFill>
            <a:blip r:embed="rId5"/>
            <a:stretch>
              <a:fillRect/>
            </a:stretch>
          </a:blip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sz="14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Морские </a:t>
            </a: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реликты </a:t>
            </a: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в Ладоге</a:t>
            </a:r>
          </a:p>
          <a:p>
            <a:pPr algn="r"/>
            <a:endParaRPr lang="ru-RU" sz="1400" dirty="0">
              <a:solidFill>
                <a:srgbClr val="002060"/>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xmlns="" id="{7134427C-FEAA-4D91-8026-DAB2342E932D}"/>
              </a:ext>
            </a:extLst>
          </p:cNvPr>
          <p:cNvSpPr/>
          <p:nvPr/>
        </p:nvSpPr>
        <p:spPr>
          <a:xfrm>
            <a:off x="7426036" y="2124762"/>
            <a:ext cx="2422424" cy="1323439"/>
          </a:xfrm>
          <a:prstGeom prst="rect">
            <a:avLst/>
          </a:prstGeom>
        </p:spPr>
        <p:txBody>
          <a:bodyPr wrap="square">
            <a:spAutoFit/>
          </a:bodyPr>
          <a:lstStyle/>
          <a:p>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Посмотри, как выглядят другие морские животные, оставшиеся жить </a:t>
            </a:r>
          </a:p>
          <a:p>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в Ладоге</a:t>
            </a:r>
            <a:endParaRPr lang="ru-RU" sz="1600" dirty="0"/>
          </a:p>
        </p:txBody>
      </p:sp>
      <p:cxnSp>
        <p:nvCxnSpPr>
          <p:cNvPr id="8" name="Прямая со стрелкой 7"/>
          <p:cNvCxnSpPr/>
          <p:nvPr/>
        </p:nvCxnSpPr>
        <p:spPr>
          <a:xfrm>
            <a:off x="8568267" y="3265822"/>
            <a:ext cx="89746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631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BD2AEA29-5EDF-4604-BEC4-89FACFE3F8F2}"/>
              </a:ext>
            </a:extLst>
          </p:cNvPr>
          <p:cNvSpPr/>
          <p:nvPr/>
        </p:nvSpPr>
        <p:spPr>
          <a:xfrm>
            <a:off x="5868962" y="90299"/>
            <a:ext cx="6206835" cy="3627211"/>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Вообще кольчатых нерп можно встретить далеко не только в Ладожском озере. Этот вид настоящих тюленей обитает в морях Северного Ледовитого океана и в северных морях Атлантического и Тихого океанов. Как и у многих других видов животных, которые занимают обширные территории, существует несколько подвидов, отличающиеся друг от друга по размерам и особенностям внешнего вида. Два подвида – ладожская и </a:t>
            </a:r>
            <a:r>
              <a:rPr lang="ru-RU" dirty="0" err="1">
                <a:latin typeface="Arial" panose="020B0604020202020204" pitchFamily="34" charset="0"/>
                <a:ea typeface="Calibri" panose="020F0502020204030204" pitchFamily="34" charset="0"/>
                <a:cs typeface="Arial" panose="020B0604020202020204" pitchFamily="34" charset="0"/>
              </a:rPr>
              <a:t>сайменская</a:t>
            </a:r>
            <a:r>
              <a:rPr lang="ru-RU" dirty="0">
                <a:latin typeface="Arial" panose="020B0604020202020204" pitchFamily="34" charset="0"/>
                <a:ea typeface="Calibri" panose="020F0502020204030204" pitchFamily="34" charset="0"/>
                <a:cs typeface="Arial" panose="020B0604020202020204" pitchFamily="34" charset="0"/>
              </a:rPr>
              <a:t> кольчатые нерпы – живут в пресных водоемах: озерах Ладоге (Россия) и </a:t>
            </a:r>
            <a:r>
              <a:rPr lang="ru-RU" dirty="0" err="1">
                <a:latin typeface="Arial" panose="020B0604020202020204" pitchFamily="34" charset="0"/>
                <a:ea typeface="Calibri" panose="020F0502020204030204" pitchFamily="34" charset="0"/>
                <a:cs typeface="Arial" panose="020B0604020202020204" pitchFamily="34" charset="0"/>
              </a:rPr>
              <a:t>Саймаа</a:t>
            </a:r>
            <a:r>
              <a:rPr lang="ru-RU" dirty="0">
                <a:latin typeface="Arial" panose="020B0604020202020204" pitchFamily="34" charset="0"/>
                <a:ea typeface="Calibri" panose="020F0502020204030204" pitchFamily="34" charset="0"/>
                <a:cs typeface="Arial" panose="020B0604020202020204" pitchFamily="34" charset="0"/>
              </a:rPr>
              <a:t> (Финляндия). А в Финском заливе можно встретить еще один подвид – балтийскую кольчатую нерпу.</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A7D319EF-3AE8-4906-B648-99B7232E0E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787" t="7879" r="8240" b="32425"/>
          <a:stretch/>
        </p:blipFill>
        <p:spPr>
          <a:xfrm>
            <a:off x="0" y="0"/>
            <a:ext cx="5777345" cy="3317409"/>
          </a:xfrm>
          <a:prstGeom prst="rect">
            <a:avLst/>
          </a:prstGeom>
        </p:spPr>
      </p:pic>
      <p:pic>
        <p:nvPicPr>
          <p:cNvPr id="6" name="Рисунок 5">
            <a:extLst>
              <a:ext uri="{FF2B5EF4-FFF2-40B4-BE49-F238E27FC236}">
                <a16:creationId xmlns:a16="http://schemas.microsoft.com/office/drawing/2014/main" xmlns="" id="{D363C4FD-4385-435A-B86A-FED64CD35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55" t="24536" b="7198"/>
          <a:stretch/>
        </p:blipFill>
        <p:spPr>
          <a:xfrm>
            <a:off x="0" y="3540590"/>
            <a:ext cx="5777345" cy="3317409"/>
          </a:xfrm>
          <a:prstGeom prst="rect">
            <a:avLst/>
          </a:prstGeom>
        </p:spPr>
      </p:pic>
      <p:pic>
        <p:nvPicPr>
          <p:cNvPr id="8" name="Рисунок 7">
            <a:extLst>
              <a:ext uri="{FF2B5EF4-FFF2-40B4-BE49-F238E27FC236}">
                <a16:creationId xmlns:a16="http://schemas.microsoft.com/office/drawing/2014/main" xmlns="" id="{7DC0AD82-5E54-421E-B918-BF70AB2641E5}"/>
              </a:ext>
            </a:extLst>
          </p:cNvPr>
          <p:cNvPicPr>
            <a:picLocks noChangeAspect="1"/>
          </p:cNvPicPr>
          <p:nvPr/>
        </p:nvPicPr>
        <p:blipFill rotWithShape="1">
          <a:blip r:embed="rId4">
            <a:extLst>
              <a:ext uri="{28A0092B-C50C-407E-A947-70E740481C1C}">
                <a14:useLocalDpi xmlns:a14="http://schemas.microsoft.com/office/drawing/2010/main" val="0"/>
              </a:ext>
            </a:extLst>
          </a:blip>
          <a:srcRect l="5096" t="72401" r="56781" b="6940"/>
          <a:stretch/>
        </p:blipFill>
        <p:spPr>
          <a:xfrm>
            <a:off x="5924383" y="3817680"/>
            <a:ext cx="6267617" cy="3040319"/>
          </a:xfrm>
          <a:prstGeom prst="rect">
            <a:avLst/>
          </a:prstGeom>
        </p:spPr>
      </p:pic>
      <p:sp>
        <p:nvSpPr>
          <p:cNvPr id="9" name="Прямоугольник 8">
            <a:extLst>
              <a:ext uri="{FF2B5EF4-FFF2-40B4-BE49-F238E27FC236}">
                <a16:creationId xmlns:a16="http://schemas.microsoft.com/office/drawing/2014/main" xmlns="" id="{C38A1E3F-69E6-4B80-BADE-50AF223B32AD}"/>
              </a:ext>
            </a:extLst>
          </p:cNvPr>
          <p:cNvSpPr/>
          <p:nvPr/>
        </p:nvSpPr>
        <p:spPr>
          <a:xfrm>
            <a:off x="9058191" y="5934670"/>
            <a:ext cx="3073027" cy="830997"/>
          </a:xfrm>
          <a:prstGeom prst="rect">
            <a:avLst/>
          </a:prstGeom>
        </p:spPr>
        <p:txBody>
          <a:bodyPr wrap="square">
            <a:spAutoFit/>
          </a:bodyPr>
          <a:lstStyle/>
          <a:p>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Догадываетесь, откуда в пресной </a:t>
            </a:r>
            <a:r>
              <a:rPr lang="ru-RU" sz="1600" b="1" dirty="0" err="1">
                <a:solidFill>
                  <a:srgbClr val="002060"/>
                </a:solidFill>
                <a:latin typeface="Arial" panose="020B0604020202020204" pitchFamily="34" charset="0"/>
                <a:ea typeface="Calibri" panose="020F0502020204030204" pitchFamily="34" charset="0"/>
                <a:cs typeface="Arial" panose="020B0604020202020204" pitchFamily="34" charset="0"/>
              </a:rPr>
              <a:t>Саймаа</a:t>
            </a: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 взялись тюлени?</a:t>
            </a:r>
            <a:endParaRPr lang="ru-RU" sz="1600" dirty="0">
              <a:solidFill>
                <a:srgbClr val="002060"/>
              </a:solidFill>
            </a:endParaRPr>
          </a:p>
        </p:txBody>
      </p:sp>
      <p:sp>
        <p:nvSpPr>
          <p:cNvPr id="3" name="TextBox 2">
            <a:extLst>
              <a:ext uri="{FF2B5EF4-FFF2-40B4-BE49-F238E27FC236}">
                <a16:creationId xmlns:a16="http://schemas.microsoft.com/office/drawing/2014/main" xmlns="" id="{A2DB77D6-71A9-46A7-BF3D-DA7A4B69E8F9}"/>
              </a:ext>
            </a:extLst>
          </p:cNvPr>
          <p:cNvSpPr txBox="1"/>
          <p:nvPr/>
        </p:nvSpPr>
        <p:spPr>
          <a:xfrm>
            <a:off x="2479963" y="90299"/>
            <a:ext cx="3121175" cy="523220"/>
          </a:xfrm>
          <a:prstGeom prst="rect">
            <a:avLst/>
          </a:prstGeom>
          <a:noFill/>
        </p:spPr>
        <p:txBody>
          <a:bodyPr wrap="none" rtlCol="0">
            <a:spAutoFit/>
          </a:bodyPr>
          <a:lstStyle/>
          <a:p>
            <a:r>
              <a:rPr lang="ru-RU" sz="1600" b="1" dirty="0">
                <a:latin typeface="Arial" panose="020B0604020202020204" pitchFamily="34" charset="0"/>
                <a:cs typeface="Arial" panose="020B0604020202020204" pitchFamily="34" charset="0"/>
              </a:rPr>
              <a:t>Балтийская кольчатая нерпа</a:t>
            </a:r>
          </a:p>
          <a:p>
            <a:r>
              <a:rPr lang="ru-RU" sz="1200" i="1" dirty="0">
                <a:latin typeface="Arial" panose="020B0604020202020204" pitchFamily="34" charset="0"/>
                <a:cs typeface="Arial" panose="020B0604020202020204" pitchFamily="34" charset="0"/>
              </a:rPr>
              <a:t>(фото М.В. Веревкина)</a:t>
            </a:r>
          </a:p>
        </p:txBody>
      </p:sp>
      <p:sp>
        <p:nvSpPr>
          <p:cNvPr id="10" name="TextBox 9">
            <a:extLst>
              <a:ext uri="{FF2B5EF4-FFF2-40B4-BE49-F238E27FC236}">
                <a16:creationId xmlns:a16="http://schemas.microsoft.com/office/drawing/2014/main" xmlns="" id="{58B979BF-0AE0-4C67-AB6E-16E3AA84A4ED}"/>
              </a:ext>
            </a:extLst>
          </p:cNvPr>
          <p:cNvSpPr txBox="1"/>
          <p:nvPr/>
        </p:nvSpPr>
        <p:spPr>
          <a:xfrm>
            <a:off x="2466443" y="3601435"/>
            <a:ext cx="3155736" cy="523220"/>
          </a:xfrm>
          <a:prstGeom prst="rect">
            <a:avLst/>
          </a:prstGeom>
          <a:noFill/>
        </p:spPr>
        <p:txBody>
          <a:bodyPr wrap="none" rtlCol="0">
            <a:spAutoFit/>
          </a:bodyPr>
          <a:lstStyle/>
          <a:p>
            <a:r>
              <a:rPr lang="ru-RU" sz="1600" b="1" dirty="0" err="1">
                <a:latin typeface="Arial" panose="020B0604020202020204" pitchFamily="34" charset="0"/>
                <a:cs typeface="Arial" panose="020B0604020202020204" pitchFamily="34" charset="0"/>
              </a:rPr>
              <a:t>Сайменская</a:t>
            </a:r>
            <a:r>
              <a:rPr lang="ru-RU" sz="1600" b="1" dirty="0">
                <a:latin typeface="Arial" panose="020B0604020202020204" pitchFamily="34" charset="0"/>
                <a:cs typeface="Arial" panose="020B0604020202020204" pitchFamily="34" charset="0"/>
              </a:rPr>
              <a:t> кольчатая нерпа</a:t>
            </a:r>
          </a:p>
          <a:p>
            <a:r>
              <a:rPr lang="ru-RU" sz="1200" i="1" dirty="0">
                <a:latin typeface="Arial" panose="020B0604020202020204" pitchFamily="34" charset="0"/>
                <a:cs typeface="Arial" panose="020B0604020202020204" pitchFamily="34" charset="0"/>
              </a:rPr>
              <a:t>(фото </a:t>
            </a:r>
            <a:r>
              <a:rPr lang="en-GB" sz="1200" i="1" dirty="0">
                <a:latin typeface="Arial" panose="020B0604020202020204" pitchFamily="34" charset="0"/>
                <a:cs typeface="Arial" panose="020B0604020202020204" pitchFamily="34" charset="0"/>
              </a:rPr>
              <a:t>J. </a:t>
            </a:r>
            <a:r>
              <a:rPr lang="en-GB" sz="1200" i="1" dirty="0" err="1">
                <a:latin typeface="Arial" panose="020B0604020202020204" pitchFamily="34" charset="0"/>
                <a:cs typeface="Arial" panose="020B0604020202020204" pitchFamily="34" charset="0"/>
              </a:rPr>
              <a:t>Koskela</a:t>
            </a:r>
            <a:r>
              <a:rPr lang="en-GB" sz="1200" i="1" dirty="0">
                <a:latin typeface="Arial" panose="020B0604020202020204" pitchFamily="34" charset="0"/>
                <a:cs typeface="Arial" panose="020B0604020202020204" pitchFamily="34" charset="0"/>
              </a:rPr>
              <a:t>)</a:t>
            </a:r>
            <a:r>
              <a:rPr lang="ru-RU" sz="12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11473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9FEC431-41CB-43E2-85B6-E6ECA49C2BD7}"/>
              </a:ext>
            </a:extLst>
          </p:cNvPr>
          <p:cNvSpPr>
            <a:spLocks noChangeArrowheads="1"/>
          </p:cNvSpPr>
          <p:nvPr/>
        </p:nvSpPr>
        <p:spPr bwMode="auto">
          <a:xfrm flipH="1">
            <a:off x="8176432" y="228038"/>
            <a:ext cx="382474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Нерпы, живущие в Ладоге, мельче, чем их сородичи. Длина от кончика носа до хвоста у ладожских тюленей, как правило, не превышает 120 см., а средний вес составляет около 40 кг. Для сравнения балтийские кольчатые нерпы обычно тяжелее на 30 – 35 кг. Правда, к осени все нерпы существенно толстеют, а к весне теряют набранные килограммы. </a:t>
            </a:r>
            <a:endParaRPr kumimoji="0" lang="ru-RU" altLang="ru-RU"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Рисунок 2" descr="2012-06-22_0029">
            <a:extLst>
              <a:ext uri="{FF2B5EF4-FFF2-40B4-BE49-F238E27FC236}">
                <a16:creationId xmlns:a16="http://schemas.microsoft.com/office/drawing/2014/main" xmlns="" id="{03943C67-6CA9-458F-9E7B-7D35958E53F7}"/>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0662" r="11200"/>
          <a:stretch/>
        </p:blipFill>
        <p:spPr>
          <a:xfrm>
            <a:off x="0" y="0"/>
            <a:ext cx="8035636" cy="6858000"/>
          </a:xfrm>
          <a:prstGeom prst="rect">
            <a:avLst/>
          </a:prstGeom>
        </p:spPr>
      </p:pic>
      <p:sp>
        <p:nvSpPr>
          <p:cNvPr id="4" name="Пузырек для мыслей: облако 3">
            <a:extLst>
              <a:ext uri="{FF2B5EF4-FFF2-40B4-BE49-F238E27FC236}">
                <a16:creationId xmlns:a16="http://schemas.microsoft.com/office/drawing/2014/main" xmlns="" id="{50088BFD-43EC-480F-98B7-872F2E303990}"/>
              </a:ext>
            </a:extLst>
          </p:cNvPr>
          <p:cNvSpPr/>
          <p:nvPr/>
        </p:nvSpPr>
        <p:spPr>
          <a:xfrm>
            <a:off x="1638830" y="228038"/>
            <a:ext cx="2780770" cy="1493244"/>
          </a:xfrm>
          <a:prstGeom prst="cloudCallout">
            <a:avLst>
              <a:gd name="adj1" fmla="val -5756"/>
              <a:gd name="adj2" fmla="val 104566"/>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ru-RU" sz="400" b="1" dirty="0">
              <a:solidFill>
                <a:srgbClr val="002060"/>
              </a:solidFill>
              <a:latin typeface="Arial" panose="020B0604020202020204" pitchFamily="34" charset="0"/>
              <a:cs typeface="Arial" panose="020B0604020202020204" pitchFamily="34" charset="0"/>
            </a:endParaRPr>
          </a:p>
          <a:p>
            <a:pPr algn="ctr">
              <a:spcBef>
                <a:spcPts val="600"/>
              </a:spcBef>
            </a:pPr>
            <a:r>
              <a:rPr lang="ru-RU" sz="1600" b="1" dirty="0">
                <a:solidFill>
                  <a:srgbClr val="002060"/>
                </a:solidFill>
                <a:latin typeface="Arial" panose="020B0604020202020204" pitchFamily="34" charset="0"/>
                <a:cs typeface="Arial" panose="020B0604020202020204" pitchFamily="34" charset="0"/>
              </a:rPr>
              <a:t>Я – не толстый.</a:t>
            </a:r>
          </a:p>
          <a:p>
            <a:pPr algn="ctr"/>
            <a:r>
              <a:rPr lang="ru-RU" sz="1600" b="1" dirty="0">
                <a:solidFill>
                  <a:srgbClr val="002060"/>
                </a:solidFill>
                <a:latin typeface="Arial" panose="020B0604020202020204" pitchFamily="34" charset="0"/>
                <a:cs typeface="Arial" panose="020B0604020202020204" pitchFamily="34" charset="0"/>
              </a:rPr>
              <a:t> Я – в меру упитанный!!!!</a:t>
            </a:r>
          </a:p>
        </p:txBody>
      </p:sp>
    </p:spTree>
    <p:extLst>
      <p:ext uri="{BB962C8B-B14F-4D97-AF65-F5344CB8AC3E}">
        <p14:creationId xmlns:p14="http://schemas.microsoft.com/office/powerpoint/2010/main" val="2298689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CA1B9CD7-5AED-4E50-8F56-B6C9F7033D63}"/>
              </a:ext>
            </a:extLst>
          </p:cNvPr>
          <p:cNvSpPr/>
          <p:nvPr/>
        </p:nvSpPr>
        <p:spPr>
          <a:xfrm>
            <a:off x="7857067" y="141981"/>
            <a:ext cx="4202113" cy="4241418"/>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Когда тюлени мокрые, кажется, что они покрыты гладкой кожей, а шерсти у них совсем нет. Но стоит зверю высохнуть и становится ясно, что ладожская кольчатая нерпа, как и любое ластоногое, кроме моржа, – обладатель роскошной теплой шубы. В воде, конечно, мех не </a:t>
            </a:r>
            <a:r>
              <a:rPr lang="ru-RU" dirty="0" smtClean="0">
                <a:latin typeface="Arial" panose="020B0604020202020204" pitchFamily="34" charset="0"/>
                <a:ea typeface="Calibri" panose="020F0502020204030204" pitchFamily="34" charset="0"/>
                <a:cs typeface="Arial" panose="020B0604020202020204" pitchFamily="34" charset="0"/>
              </a:rPr>
              <a:t>особо греет </a:t>
            </a:r>
            <a:r>
              <a:rPr lang="ru-RU" dirty="0">
                <a:latin typeface="Arial" panose="020B0604020202020204" pitchFamily="34" charset="0"/>
                <a:ea typeface="Calibri" panose="020F0502020204030204" pitchFamily="34" charset="0"/>
                <a:cs typeface="Arial" panose="020B0604020202020204" pitchFamily="34" charset="0"/>
              </a:rPr>
              <a:t>(чтобы не замерзнуть в воде, у нерпы под кожей есть толстый-толстый слой жира), но ведь эти животные выходят на сушу или на лед, а в воздушной среде шерсть прекрасно защищает от холода.</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descr="2006-06-21_0046">
            <a:extLst>
              <a:ext uri="{FF2B5EF4-FFF2-40B4-BE49-F238E27FC236}">
                <a16:creationId xmlns:a16="http://schemas.microsoft.com/office/drawing/2014/main" xmlns="" id="{CE304F0F-4ED1-443C-B0BA-1A9C5F9F380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9055" r="3482"/>
          <a:stretch/>
        </p:blipFill>
        <p:spPr>
          <a:xfrm flipH="1">
            <a:off x="0" y="0"/>
            <a:ext cx="7721600" cy="6858000"/>
          </a:xfrm>
          <a:prstGeom prst="rect">
            <a:avLst/>
          </a:prstGeom>
        </p:spPr>
      </p:pic>
      <p:pic>
        <p:nvPicPr>
          <p:cNvPr id="4" name="Рисунок 3" descr="2013-06-10_0012">
            <a:extLst>
              <a:ext uri="{FF2B5EF4-FFF2-40B4-BE49-F238E27FC236}">
                <a16:creationId xmlns:a16="http://schemas.microsoft.com/office/drawing/2014/main" xmlns="" id="{D460CCF3-3E3A-488E-9304-7DC70F4769A6}"/>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074" t="5647" r="3121" b="11119"/>
          <a:stretch/>
        </p:blipFill>
        <p:spPr>
          <a:xfrm>
            <a:off x="8114448" y="4494508"/>
            <a:ext cx="4077552" cy="2363492"/>
          </a:xfrm>
          <a:prstGeom prst="rect">
            <a:avLst/>
          </a:prstGeom>
        </p:spPr>
      </p:pic>
    </p:spTree>
    <p:extLst>
      <p:ext uri="{BB962C8B-B14F-4D97-AF65-F5344CB8AC3E}">
        <p14:creationId xmlns:p14="http://schemas.microsoft.com/office/powerpoint/2010/main" val="2306686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28C2191-9A29-4C70-A631-37534192CEB6}"/>
              </a:ext>
            </a:extLst>
          </p:cNvPr>
          <p:cNvSpPr/>
          <p:nvPr/>
        </p:nvSpPr>
        <p:spPr>
          <a:xfrm>
            <a:off x="313632" y="188580"/>
            <a:ext cx="11564735" cy="1849032"/>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У всех кольчатых нерп на шкуре имеется рисунок из светлых «колец» разной формы и размера, благодаря которым они и получили свое название. А вот общий тон «шубки» у ладожских тюленей может быть разный. У большинства зверьков он практически черный, и на темном фоне хорошо заметны светлые кольца. Однако в Ладоге можно встретить рыжеватых, «шоколадных» и даже светло-серых тюленей. У последних шерсть выглядит серебристой и «кольца» на ней менее заметны. Но они есть! И у каждой нерпы узор на шкуре также неповторим, как отпечатки пальцев у человека.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descr="2013-06-21_0054">
            <a:extLst>
              <a:ext uri="{FF2B5EF4-FFF2-40B4-BE49-F238E27FC236}">
                <a16:creationId xmlns:a16="http://schemas.microsoft.com/office/drawing/2014/main" xmlns="" id="{06EC03EB-580E-4CD3-BDA6-DCDE020FB66B}"/>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 t="36782" r="669" b="6961"/>
          <a:stretch/>
        </p:blipFill>
        <p:spPr>
          <a:xfrm>
            <a:off x="0" y="2161309"/>
            <a:ext cx="12192000" cy="4696691"/>
          </a:xfrm>
          <a:prstGeom prst="rect">
            <a:avLst/>
          </a:prstGeom>
        </p:spPr>
      </p:pic>
      <p:sp>
        <p:nvSpPr>
          <p:cNvPr id="4" name="Прямоугольник 3">
            <a:extLst>
              <a:ext uri="{FF2B5EF4-FFF2-40B4-BE49-F238E27FC236}">
                <a16:creationId xmlns:a16="http://schemas.microsoft.com/office/drawing/2014/main" xmlns="" id="{1C0BE731-B78A-422D-B5D2-7B24380B9A9D}"/>
              </a:ext>
            </a:extLst>
          </p:cNvPr>
          <p:cNvSpPr/>
          <p:nvPr/>
        </p:nvSpPr>
        <p:spPr>
          <a:xfrm>
            <a:off x="1251835" y="3798038"/>
            <a:ext cx="1957022" cy="338554"/>
          </a:xfrm>
          <a:prstGeom prst="rect">
            <a:avLst/>
          </a:prstGeom>
        </p:spPr>
        <p:txBody>
          <a:bodyPr wrap="square">
            <a:spAutoFit/>
          </a:bodyPr>
          <a:lstStyle/>
          <a:p>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Серебристый</a:t>
            </a:r>
          </a:p>
        </p:txBody>
      </p:sp>
      <p:cxnSp>
        <p:nvCxnSpPr>
          <p:cNvPr id="5" name="Прямая со стрелкой 4">
            <a:extLst>
              <a:ext uri="{FF2B5EF4-FFF2-40B4-BE49-F238E27FC236}">
                <a16:creationId xmlns:a16="http://schemas.microsoft.com/office/drawing/2014/main" xmlns="" id="{48FA771D-7828-429B-B72E-5970C2110A37}"/>
              </a:ext>
            </a:extLst>
          </p:cNvPr>
          <p:cNvCxnSpPr>
            <a:cxnSpLocks/>
          </p:cNvCxnSpPr>
          <p:nvPr/>
        </p:nvCxnSpPr>
        <p:spPr>
          <a:xfrm flipV="1">
            <a:off x="2045776" y="4167664"/>
            <a:ext cx="0" cy="729801"/>
          </a:xfrm>
          <a:prstGeom prst="straightConnector1">
            <a:avLst/>
          </a:prstGeom>
          <a:ln w="4762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Прямоугольник 7">
            <a:extLst>
              <a:ext uri="{FF2B5EF4-FFF2-40B4-BE49-F238E27FC236}">
                <a16:creationId xmlns:a16="http://schemas.microsoft.com/office/drawing/2014/main" xmlns="" id="{32D924F6-1261-4F0A-8A00-CB3016956E79}"/>
              </a:ext>
            </a:extLst>
          </p:cNvPr>
          <p:cNvSpPr/>
          <p:nvPr/>
        </p:nvSpPr>
        <p:spPr>
          <a:xfrm>
            <a:off x="2814581" y="3459484"/>
            <a:ext cx="1524942" cy="338554"/>
          </a:xfrm>
          <a:prstGeom prst="rect">
            <a:avLst/>
          </a:prstGeom>
        </p:spPr>
        <p:txBody>
          <a:bodyPr wrap="square">
            <a:spAutoFit/>
          </a:bodyPr>
          <a:lstStyle/>
          <a:p>
            <a:pPr algn="ctr"/>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Черный</a:t>
            </a:r>
          </a:p>
        </p:txBody>
      </p:sp>
      <p:cxnSp>
        <p:nvCxnSpPr>
          <p:cNvPr id="9" name="Прямая со стрелкой 8">
            <a:extLst>
              <a:ext uri="{FF2B5EF4-FFF2-40B4-BE49-F238E27FC236}">
                <a16:creationId xmlns:a16="http://schemas.microsoft.com/office/drawing/2014/main" xmlns="" id="{32FD881E-AA3A-41E9-BE76-A75F9793D88F}"/>
              </a:ext>
            </a:extLst>
          </p:cNvPr>
          <p:cNvCxnSpPr>
            <a:cxnSpLocks/>
          </p:cNvCxnSpPr>
          <p:nvPr/>
        </p:nvCxnSpPr>
        <p:spPr>
          <a:xfrm flipV="1">
            <a:off x="3608522" y="3829111"/>
            <a:ext cx="0" cy="1068354"/>
          </a:xfrm>
          <a:prstGeom prst="straightConnector1">
            <a:avLst/>
          </a:prstGeom>
          <a:ln w="4762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xmlns="" id="{1D956D3E-57A6-43D6-AC4A-C99B4284F571}"/>
              </a:ext>
            </a:extLst>
          </p:cNvPr>
          <p:cNvSpPr/>
          <p:nvPr/>
        </p:nvSpPr>
        <p:spPr>
          <a:xfrm>
            <a:off x="5780871" y="3766965"/>
            <a:ext cx="1742143" cy="338554"/>
          </a:xfrm>
          <a:prstGeom prst="rect">
            <a:avLst/>
          </a:prstGeom>
        </p:spPr>
        <p:txBody>
          <a:bodyPr wrap="square">
            <a:spAutoFit/>
          </a:bodyPr>
          <a:lstStyle/>
          <a:p>
            <a:pPr algn="ctr"/>
            <a:r>
              <a:rPr lang="en-GB" sz="1600" b="1" i="1"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Шоколадный»</a:t>
            </a:r>
          </a:p>
        </p:txBody>
      </p:sp>
      <p:cxnSp>
        <p:nvCxnSpPr>
          <p:cNvPr id="12" name="Прямая со стрелкой 11">
            <a:extLst>
              <a:ext uri="{FF2B5EF4-FFF2-40B4-BE49-F238E27FC236}">
                <a16:creationId xmlns:a16="http://schemas.microsoft.com/office/drawing/2014/main" xmlns="" id="{ACF77295-16FB-4774-8562-864BCCC4C886}"/>
              </a:ext>
            </a:extLst>
          </p:cNvPr>
          <p:cNvCxnSpPr>
            <a:cxnSpLocks/>
          </p:cNvCxnSpPr>
          <p:nvPr/>
        </p:nvCxnSpPr>
        <p:spPr>
          <a:xfrm flipV="1">
            <a:off x="6696209" y="4136592"/>
            <a:ext cx="0" cy="1068354"/>
          </a:xfrm>
          <a:prstGeom prst="straightConnector1">
            <a:avLst/>
          </a:prstGeom>
          <a:ln w="4762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183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FBA284EB-FEED-4DC6-9DF4-F2E1720C3DBE}"/>
              </a:ext>
            </a:extLst>
          </p:cNvPr>
          <p:cNvSpPr/>
          <p:nvPr/>
        </p:nvSpPr>
        <p:spPr>
          <a:xfrm>
            <a:off x="434619" y="191109"/>
            <a:ext cx="11322761" cy="923330"/>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У нерп и других тюленей обтекаемая форма тела, как и у китов и дельфинов, - ведь они тоже практически всю жизнь проводят в воде. Часто тюлени несколько дней, а иногда и недель не выходят на сушу – даже спать они прекрасно могут в водной среде.</a:t>
            </a:r>
          </a:p>
        </p:txBody>
      </p:sp>
      <p:pic>
        <p:nvPicPr>
          <p:cNvPr id="4" name="Рисунок 3">
            <a:extLst>
              <a:ext uri="{FF2B5EF4-FFF2-40B4-BE49-F238E27FC236}">
                <a16:creationId xmlns:a16="http://schemas.microsoft.com/office/drawing/2014/main" xmlns="" id="{0E36AE2C-29AE-4080-BC96-EC663D255257}"/>
              </a:ext>
            </a:extLst>
          </p:cNvPr>
          <p:cNvPicPr>
            <a:picLocks noChangeAspect="1"/>
          </p:cNvPicPr>
          <p:nvPr/>
        </p:nvPicPr>
        <p:blipFill rotWithShape="1">
          <a:blip r:embed="rId2">
            <a:extLst>
              <a:ext uri="{28A0092B-C50C-407E-A947-70E740481C1C}">
                <a14:useLocalDpi xmlns:a14="http://schemas.microsoft.com/office/drawing/2010/main" val="0"/>
              </a:ext>
            </a:extLst>
          </a:blip>
          <a:srcRect t="32345" b="6893"/>
          <a:stretch/>
        </p:blipFill>
        <p:spPr>
          <a:xfrm>
            <a:off x="0" y="1301859"/>
            <a:ext cx="12192000" cy="5556142"/>
          </a:xfrm>
          <a:prstGeom prst="rect">
            <a:avLst/>
          </a:prstGeom>
        </p:spPr>
      </p:pic>
    </p:spTree>
    <p:extLst>
      <p:ext uri="{BB962C8B-B14F-4D97-AF65-F5344CB8AC3E}">
        <p14:creationId xmlns:p14="http://schemas.microsoft.com/office/powerpoint/2010/main" val="170148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98AFAC4B-DA72-4764-B3FC-BEBE951A55D6}"/>
              </a:ext>
            </a:extLst>
          </p:cNvPr>
          <p:cNvSpPr/>
          <p:nvPr/>
        </p:nvSpPr>
        <p:spPr>
          <a:xfrm>
            <a:off x="9476508" y="226955"/>
            <a:ext cx="2521527" cy="5078313"/>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Обычно, когда возникает вопрос, чем тюлени гребут плавая, большинство уверено отвечают: «Хвостом!!!». Однако хвост у ластоногих никакого участия в перемещении не принимает. Он у них совсем маленький, потому что длинный хвост сильно затруднял бы плаванье (плывешь ты, да ещё и длинный хвост за собой тащишь…)</a:t>
            </a:r>
          </a:p>
        </p:txBody>
      </p:sp>
      <p:pic>
        <p:nvPicPr>
          <p:cNvPr id="3" name="Рисунок 2" descr="Хвостик">
            <a:extLst>
              <a:ext uri="{FF2B5EF4-FFF2-40B4-BE49-F238E27FC236}">
                <a16:creationId xmlns:a16="http://schemas.microsoft.com/office/drawing/2014/main" xmlns="" id="{521873FC-9DE5-48D8-AE00-09753FEFEB0E}"/>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7030" r="1845"/>
          <a:stretch/>
        </p:blipFill>
        <p:spPr>
          <a:xfrm>
            <a:off x="0" y="0"/>
            <a:ext cx="9337964" cy="6858000"/>
          </a:xfrm>
          <a:prstGeom prst="rect">
            <a:avLst/>
          </a:prstGeom>
        </p:spPr>
      </p:pic>
      <p:sp>
        <p:nvSpPr>
          <p:cNvPr id="4" name="Прямоугольник 3">
            <a:extLst>
              <a:ext uri="{FF2B5EF4-FFF2-40B4-BE49-F238E27FC236}">
                <a16:creationId xmlns:a16="http://schemas.microsoft.com/office/drawing/2014/main" xmlns="" id="{698FB264-137A-4CA2-A0A4-EC07473409F3}"/>
              </a:ext>
            </a:extLst>
          </p:cNvPr>
          <p:cNvSpPr/>
          <p:nvPr/>
        </p:nvSpPr>
        <p:spPr>
          <a:xfrm>
            <a:off x="6096000" y="2175974"/>
            <a:ext cx="2820694" cy="830997"/>
          </a:xfrm>
          <a:prstGeom prst="rect">
            <a:avLst/>
          </a:prstGeom>
        </p:spPr>
        <p:txBody>
          <a:bodyPr wrap="square">
            <a:spAutoFit/>
          </a:bodyPr>
          <a:lstStyle/>
          <a:p>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Да, хвостик, скажем прямо, небольшой, размером с нашу ладонь</a:t>
            </a:r>
            <a:endParaRPr lang="ru-RU" sz="1600" dirty="0">
              <a:solidFill>
                <a:srgbClr val="002060"/>
              </a:solidFill>
              <a:latin typeface="Arial" panose="020B0604020202020204" pitchFamily="34" charset="0"/>
              <a:cs typeface="Arial" panose="020B0604020202020204" pitchFamily="34" charset="0"/>
            </a:endParaRPr>
          </a:p>
        </p:txBody>
      </p:sp>
      <p:cxnSp>
        <p:nvCxnSpPr>
          <p:cNvPr id="5" name="Прямая со стрелкой 4">
            <a:extLst>
              <a:ext uri="{FF2B5EF4-FFF2-40B4-BE49-F238E27FC236}">
                <a16:creationId xmlns:a16="http://schemas.microsoft.com/office/drawing/2014/main" xmlns="" id="{1828546B-0125-4C27-B3B9-1B9DDFB09561}"/>
              </a:ext>
            </a:extLst>
          </p:cNvPr>
          <p:cNvCxnSpPr>
            <a:cxnSpLocks/>
          </p:cNvCxnSpPr>
          <p:nvPr/>
        </p:nvCxnSpPr>
        <p:spPr>
          <a:xfrm>
            <a:off x="6442364" y="3006436"/>
            <a:ext cx="415636" cy="62345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Пузырек для мыслей: облако 8">
            <a:extLst>
              <a:ext uri="{FF2B5EF4-FFF2-40B4-BE49-F238E27FC236}">
                <a16:creationId xmlns:a16="http://schemas.microsoft.com/office/drawing/2014/main" xmlns="" id="{332D35C2-CEFC-4161-B10A-198041771867}"/>
              </a:ext>
            </a:extLst>
          </p:cNvPr>
          <p:cNvSpPr/>
          <p:nvPr/>
        </p:nvSpPr>
        <p:spPr>
          <a:xfrm>
            <a:off x="3338945" y="226955"/>
            <a:ext cx="3962400" cy="1597369"/>
          </a:xfrm>
          <a:prstGeom prst="cloudCallout">
            <a:avLst>
              <a:gd name="adj1" fmla="val -32013"/>
              <a:gd name="adj2" fmla="val 114781"/>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Попрошу мой хвост </a:t>
            </a:r>
          </a:p>
          <a:p>
            <a:pPr algn="ctr"/>
            <a:r>
              <a:rPr lang="ru-RU" sz="1600" b="1" dirty="0">
                <a:solidFill>
                  <a:srgbClr val="002060"/>
                </a:solidFill>
                <a:latin typeface="Arial" panose="020B0604020202020204" pitchFamily="34" charset="0"/>
                <a:cs typeface="Arial" panose="020B0604020202020204" pitchFamily="34" charset="0"/>
              </a:rPr>
              <a:t>не оскорблять!</a:t>
            </a:r>
          </a:p>
          <a:p>
            <a:pPr algn="ctr"/>
            <a:r>
              <a:rPr lang="ru-RU" sz="1600" b="1" dirty="0">
                <a:solidFill>
                  <a:srgbClr val="002060"/>
                </a:solidFill>
                <a:latin typeface="Arial" panose="020B0604020202020204" pitchFamily="34" charset="0"/>
                <a:cs typeface="Arial" panose="020B0604020202020204" pitchFamily="34" charset="0"/>
              </a:rPr>
              <a:t>Нормальный у меня хвост, аккуратненький.</a:t>
            </a:r>
          </a:p>
        </p:txBody>
      </p:sp>
    </p:spTree>
    <p:extLst>
      <p:ext uri="{BB962C8B-B14F-4D97-AF65-F5344CB8AC3E}">
        <p14:creationId xmlns:p14="http://schemas.microsoft.com/office/powerpoint/2010/main" val="3866393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A1668B19-9256-4C8A-BA27-371C18C81B95}"/>
              </a:ext>
            </a:extLst>
          </p:cNvPr>
          <p:cNvSpPr/>
          <p:nvPr/>
        </p:nvSpPr>
        <p:spPr>
          <a:xfrm>
            <a:off x="474630" y="193966"/>
            <a:ext cx="11353576" cy="1849032"/>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Нерп и других тюленей, как безухих, так и ушастых,</a:t>
            </a:r>
            <a:r>
              <a:rPr lang="ru-RU" dirty="0">
                <a:latin typeface="Arial" panose="020B0604020202020204" pitchFamily="34" charset="0"/>
                <a:ea typeface="Times New Roman" panose="02020603050405020304" pitchFamily="18" charset="0"/>
                <a:cs typeface="Arial" panose="020B0604020202020204" pitchFamily="34" charset="0"/>
              </a:rPr>
              <a:t> неслучайно называют «ластоногие» – в ласты у них превратились не только передние, но и задние лапы</a:t>
            </a:r>
            <a:r>
              <a:rPr lang="ru-RU" dirty="0">
                <a:latin typeface="Arial" panose="020B0604020202020204" pitchFamily="34" charset="0"/>
                <a:ea typeface="Calibri" panose="020F0502020204030204" pitchFamily="34" charset="0"/>
                <a:cs typeface="Arial" panose="020B0604020202020204" pitchFamily="34" charset="0"/>
              </a:rPr>
              <a:t>. Именно задними ластами нерпы и гребут – длинные пальцы этих конечностей у них соединены плавательной перепонкой. Во время плаванья ласты расправлены, как веер, и расположены параллельно друг другу. Они движутся одновременно из стороны в сторону, и зверек быстро плывет, словно скользя в воде. Обычно кольчатые нерпы плавают со скоростью около 10 километров в час, но в случае опасности могут «разгоняться» и до 20 км/час.</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Видео">
            <a:hlinkClick r:id="" action="ppaction://media"/>
            <a:extLst>
              <a:ext uri="{FF2B5EF4-FFF2-40B4-BE49-F238E27FC236}">
                <a16:creationId xmlns:a16="http://schemas.microsoft.com/office/drawing/2014/main" xmlns="" id="{8F6D983C-39DC-4E58-8814-27E4CCC195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0885" y="2188005"/>
            <a:ext cx="7723188" cy="435133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Овал 2">
            <a:extLst>
              <a:ext uri="{FF2B5EF4-FFF2-40B4-BE49-F238E27FC236}">
                <a16:creationId xmlns:a16="http://schemas.microsoft.com/office/drawing/2014/main" xmlns="" id="{FB6C885A-D30E-4DD2-BB59-F76320C2C18F}"/>
              </a:ext>
            </a:extLst>
          </p:cNvPr>
          <p:cNvSpPr/>
          <p:nvPr/>
        </p:nvSpPr>
        <p:spPr>
          <a:xfrm>
            <a:off x="9378913" y="3210318"/>
            <a:ext cx="1702935" cy="872836"/>
          </a:xfrm>
          <a:prstGeom prst="ellipse">
            <a:avLst/>
          </a:prstGeom>
          <a:solidFill>
            <a:srgbClr val="FFFF00"/>
          </a:solidFill>
          <a:ln>
            <a:solidFill>
              <a:srgbClr val="00206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2060"/>
                </a:solidFill>
                <a:latin typeface="Arial" panose="020B0604020202020204" pitchFamily="34" charset="0"/>
                <a:cs typeface="Arial" panose="020B0604020202020204" pitchFamily="34" charset="0"/>
              </a:rPr>
              <a:t>Видео</a:t>
            </a:r>
          </a:p>
        </p:txBody>
      </p:sp>
      <p:sp>
        <p:nvSpPr>
          <p:cNvPr id="6" name="Прямоугольник 5">
            <a:extLst>
              <a:ext uri="{FF2B5EF4-FFF2-40B4-BE49-F238E27FC236}">
                <a16:creationId xmlns:a16="http://schemas.microsoft.com/office/drawing/2014/main" xmlns="" id="{8CEE000C-57BC-46ED-9700-CB0595A27DD6}"/>
              </a:ext>
            </a:extLst>
          </p:cNvPr>
          <p:cNvSpPr/>
          <p:nvPr/>
        </p:nvSpPr>
        <p:spPr>
          <a:xfrm>
            <a:off x="8632556" y="2188005"/>
            <a:ext cx="3195650" cy="646331"/>
          </a:xfrm>
          <a:prstGeom prst="rect">
            <a:avLst/>
          </a:prstGeom>
        </p:spPr>
        <p:txBody>
          <a:bodyPr wrap="square">
            <a:spAutoFit/>
          </a:bodyPr>
          <a:lstStyle/>
          <a:p>
            <a:pPr algn="just"/>
            <a:r>
              <a:rPr lang="ru-RU" b="1" dirty="0">
                <a:solidFill>
                  <a:srgbClr val="002060"/>
                </a:solidFill>
                <a:latin typeface="Arial" panose="020B0604020202020204" pitchFamily="34" charset="0"/>
                <a:ea typeface="Calibri" panose="020F0502020204030204" pitchFamily="34" charset="0"/>
                <a:cs typeface="Arial" panose="020B0604020202020204" pitchFamily="34" charset="0"/>
              </a:rPr>
              <a:t>Чтобы увидеть, как нерпа плавает, щёлкни кнопку</a:t>
            </a:r>
            <a:endParaRPr lang="ru-RU" dirty="0">
              <a:solidFill>
                <a:srgbClr val="002060"/>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xmlns="" id="{D11001C6-F7F8-4892-AD25-4EDB8241DA0B}"/>
              </a:ext>
            </a:extLst>
          </p:cNvPr>
          <p:cNvSpPr/>
          <p:nvPr/>
        </p:nvSpPr>
        <p:spPr>
          <a:xfrm>
            <a:off x="8632556" y="4816646"/>
            <a:ext cx="2820694" cy="1815882"/>
          </a:xfrm>
          <a:prstGeom prst="rect">
            <a:avLst/>
          </a:prstGeom>
        </p:spPr>
        <p:txBody>
          <a:bodyPr wrap="square">
            <a:spAutoFit/>
          </a:bodyPr>
          <a:lstStyle/>
          <a:p>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Передние ласты выступают в качестве руля – с их помощью нерпы поворачивают, меняют глубину и т.д.</a:t>
            </a:r>
          </a:p>
          <a:p>
            <a:endParaRPr lang="ru-RU" sz="1600" b="1" i="1" dirty="0">
              <a:solidFill>
                <a:srgbClr val="002060"/>
              </a:solidFill>
              <a:latin typeface="Arial" panose="020B0604020202020204" pitchFamily="34" charset="0"/>
              <a:cs typeface="Arial" panose="020B0604020202020204" pitchFamily="34" charset="0"/>
            </a:endParaRPr>
          </a:p>
          <a:p>
            <a:r>
              <a:rPr lang="ru-RU" sz="1400" i="1" dirty="0">
                <a:solidFill>
                  <a:srgbClr val="002060"/>
                </a:solidFill>
                <a:latin typeface="Arial" panose="020B0604020202020204" pitchFamily="34" charset="0"/>
                <a:cs typeface="Arial" panose="020B0604020202020204" pitchFamily="34" charset="0"/>
              </a:rPr>
              <a:t>Видео Е.М. Андриевской</a:t>
            </a:r>
            <a:endParaRPr lang="ru-RU"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906121"/>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200" fill="hold"/>
                                        <p:tgtEl>
                                          <p:spTgt spid="5"/>
                                        </p:tgtEl>
                                      </p:cBhvr>
                                    </p:cmd>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_2020_Нерпа-02">
            <a:hlinkClick r:id="" action="ppaction://media"/>
            <a:extLst>
              <a:ext uri="{FF2B5EF4-FFF2-40B4-BE49-F238E27FC236}">
                <a16:creationId xmlns:a16="http://schemas.microsoft.com/office/drawing/2014/main" xmlns="" id="{3E01BBA1-485D-4D99-B4BF-C59AD5633B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58982" y="966489"/>
            <a:ext cx="10474036" cy="5891511"/>
          </a:xfrm>
        </p:spPr>
      </p:pic>
      <p:sp>
        <p:nvSpPr>
          <p:cNvPr id="2" name="Прямоугольник: скругленные углы 1">
            <a:hlinkClick r:id="rId5" action="ppaction://hlinksldjump"/>
            <a:extLst>
              <a:ext uri="{FF2B5EF4-FFF2-40B4-BE49-F238E27FC236}">
                <a16:creationId xmlns:a16="http://schemas.microsoft.com/office/drawing/2014/main" xmlns="" id="{714CE853-DA4F-40BB-9115-5E9BD56E0603}"/>
              </a:ext>
            </a:extLst>
          </p:cNvPr>
          <p:cNvSpPr/>
          <p:nvPr/>
        </p:nvSpPr>
        <p:spPr>
          <a:xfrm>
            <a:off x="4163291" y="264165"/>
            <a:ext cx="3865418" cy="401782"/>
          </a:xfrm>
          <a:prstGeom prst="roundRect">
            <a:avLst/>
          </a:prstGeom>
          <a:solidFill>
            <a:srgbClr val="FFFF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2060"/>
                </a:solidFill>
                <a:latin typeface="Arial" panose="020B0604020202020204" pitchFamily="34" charset="0"/>
                <a:cs typeface="Arial" panose="020B0604020202020204" pitchFamily="34" charset="0"/>
              </a:rPr>
              <a:t>Следующий слайд</a:t>
            </a:r>
          </a:p>
        </p:txBody>
      </p:sp>
    </p:spTree>
    <p:extLst>
      <p:ext uri="{BB962C8B-B14F-4D97-AF65-F5344CB8AC3E}">
        <p14:creationId xmlns:p14="http://schemas.microsoft.com/office/powerpoint/2010/main" val="17430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37AB3931-995B-41E2-B812-398C0819F957}"/>
              </a:ext>
            </a:extLst>
          </p:cNvPr>
          <p:cNvSpPr/>
          <p:nvPr/>
        </p:nvSpPr>
        <p:spPr>
          <a:xfrm>
            <a:off x="6793642" y="120988"/>
            <a:ext cx="5223164" cy="2031325"/>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Перемещаются нерпы в основном под водой, но каждые 5 – 10 минут обязательно всплывают. Дело в том, что дышат ластоногие так же, как и все млекопитающие, воздухом. Поэтому им приходится подниматься к поверхности воды, а зимой проделывать отверстия во льду, чтобы подышать.</a:t>
            </a:r>
          </a:p>
        </p:txBody>
      </p:sp>
      <p:pic>
        <p:nvPicPr>
          <p:cNvPr id="3" name="Рисунок 2">
            <a:extLst>
              <a:ext uri="{FF2B5EF4-FFF2-40B4-BE49-F238E27FC236}">
                <a16:creationId xmlns:a16="http://schemas.microsoft.com/office/drawing/2014/main" xmlns="" id="{C22A159B-E614-44E1-BEF0-B8D2065A8FEE}"/>
              </a:ext>
            </a:extLst>
          </p:cNvPr>
          <p:cNvPicPr>
            <a:picLocks noChangeAspect="1"/>
          </p:cNvPicPr>
          <p:nvPr/>
        </p:nvPicPr>
        <p:blipFill rotWithShape="1">
          <a:blip r:embed="rId2">
            <a:extLst>
              <a:ext uri="{28A0092B-C50C-407E-A947-70E740481C1C}">
                <a14:useLocalDpi xmlns:a14="http://schemas.microsoft.com/office/drawing/2010/main" val="0"/>
              </a:ext>
            </a:extLst>
          </a:blip>
          <a:srcRect l="3245" t="4722" b="7852"/>
          <a:stretch/>
        </p:blipFill>
        <p:spPr>
          <a:xfrm>
            <a:off x="6968836" y="2291641"/>
            <a:ext cx="5223164" cy="4566359"/>
          </a:xfrm>
          <a:prstGeom prst="rect">
            <a:avLst/>
          </a:prstGeom>
        </p:spPr>
      </p:pic>
      <p:pic>
        <p:nvPicPr>
          <p:cNvPr id="4" name="Рисунок 3" descr="2013-06-17_0009">
            <a:extLst>
              <a:ext uri="{FF2B5EF4-FFF2-40B4-BE49-F238E27FC236}">
                <a16:creationId xmlns:a16="http://schemas.microsoft.com/office/drawing/2014/main" xmlns="" id="{5146D889-A0C1-4300-9F55-457AB2F93F94}"/>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20496" r="21310" b="8485"/>
          <a:stretch/>
        </p:blipFill>
        <p:spPr>
          <a:xfrm>
            <a:off x="0" y="1"/>
            <a:ext cx="6539345" cy="6858000"/>
          </a:xfrm>
          <a:prstGeom prst="rect">
            <a:avLst/>
          </a:prstGeom>
        </p:spPr>
      </p:pic>
      <p:sp>
        <p:nvSpPr>
          <p:cNvPr id="5" name="TextBox 4">
            <a:extLst>
              <a:ext uri="{FF2B5EF4-FFF2-40B4-BE49-F238E27FC236}">
                <a16:creationId xmlns:a16="http://schemas.microsoft.com/office/drawing/2014/main" xmlns="" id="{080D672B-1313-41CC-ADC4-5291FFA1FCB5}"/>
              </a:ext>
            </a:extLst>
          </p:cNvPr>
          <p:cNvSpPr txBox="1"/>
          <p:nvPr/>
        </p:nvSpPr>
        <p:spPr>
          <a:xfrm>
            <a:off x="7093527" y="2390153"/>
            <a:ext cx="4466800" cy="523220"/>
          </a:xfrm>
          <a:prstGeom prst="rect">
            <a:avLst/>
          </a:prstGeom>
          <a:noFill/>
        </p:spPr>
        <p:txBody>
          <a:bodyPr wrap="none" rtlCol="0">
            <a:spAutoFit/>
          </a:bodyPr>
          <a:lstStyle/>
          <a:p>
            <a:r>
              <a:rPr lang="ru-RU" sz="1600" b="1" dirty="0">
                <a:latin typeface="Arial" panose="020B0604020202020204" pitchFamily="34" charset="0"/>
                <a:cs typeface="Arial" panose="020B0604020202020204" pitchFamily="34" charset="0"/>
              </a:rPr>
              <a:t>Байкальская нерпа дышит через прорубь</a:t>
            </a:r>
          </a:p>
          <a:p>
            <a:r>
              <a:rPr lang="ru-RU" sz="1200" i="1" dirty="0">
                <a:latin typeface="Arial" panose="020B0604020202020204" pitchFamily="34" charset="0"/>
                <a:cs typeface="Arial" panose="020B0604020202020204" pitchFamily="34" charset="0"/>
              </a:rPr>
              <a:t>(фото из Интернета)</a:t>
            </a:r>
          </a:p>
        </p:txBody>
      </p:sp>
    </p:spTree>
    <p:extLst>
      <p:ext uri="{BB962C8B-B14F-4D97-AF65-F5344CB8AC3E}">
        <p14:creationId xmlns:p14="http://schemas.microsoft.com/office/powerpoint/2010/main" val="1299205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DD193FF-E8E5-432F-B36D-ACF18B6629BA}"/>
              </a:ext>
            </a:extLst>
          </p:cNvPr>
          <p:cNvSpPr/>
          <p:nvPr/>
        </p:nvSpPr>
        <p:spPr>
          <a:xfrm>
            <a:off x="6602278" y="98152"/>
            <a:ext cx="5362414" cy="3330848"/>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Свой завтрак, обед и ужин нерпы, естественно, добывают в воде. Питаются они в основном стайной мелкой рыбой. Основу меню ладожских тюленей (60-90% рациона) составляют корюшка, ряпушка, а также налим и ерш. В день взрослая нерпа съедает около 3 кг рыбы. Нерпы не жуют свою добычу, а заглатывают ее целиком. Их острые зубы, каждый с несколькими вершинками, позволяют схватывать и надежно удерживать скользкую (покрытую слизью) рыбу</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F913EA57-88CB-4068-9CA8-3EB16F2C1FCE}"/>
              </a:ext>
            </a:extLst>
          </p:cNvPr>
          <p:cNvPicPr>
            <a:picLocks noChangeAspect="1"/>
          </p:cNvPicPr>
          <p:nvPr/>
        </p:nvPicPr>
        <p:blipFill rotWithShape="1">
          <a:blip r:embed="rId2">
            <a:extLst>
              <a:ext uri="{28A0092B-C50C-407E-A947-70E740481C1C}">
                <a14:useLocalDpi xmlns:a14="http://schemas.microsoft.com/office/drawing/2010/main" val="0"/>
              </a:ext>
            </a:extLst>
          </a:blip>
          <a:srcRect t="2697" r="5769" b="5770"/>
          <a:stretch/>
        </p:blipFill>
        <p:spPr>
          <a:xfrm>
            <a:off x="0" y="0"/>
            <a:ext cx="6096000" cy="3330848"/>
          </a:xfrm>
          <a:prstGeom prst="rect">
            <a:avLst/>
          </a:prstGeom>
        </p:spPr>
      </p:pic>
      <p:pic>
        <p:nvPicPr>
          <p:cNvPr id="6" name="Рисунок 5">
            <a:extLst>
              <a:ext uri="{FF2B5EF4-FFF2-40B4-BE49-F238E27FC236}">
                <a16:creationId xmlns:a16="http://schemas.microsoft.com/office/drawing/2014/main" xmlns="" id="{96044A77-D4A0-4A09-B1F1-4CF437586FB8}"/>
              </a:ext>
            </a:extLst>
          </p:cNvPr>
          <p:cNvPicPr>
            <a:picLocks noChangeAspect="1"/>
          </p:cNvPicPr>
          <p:nvPr/>
        </p:nvPicPr>
        <p:blipFill rotWithShape="1">
          <a:blip r:embed="rId3">
            <a:extLst>
              <a:ext uri="{28A0092B-C50C-407E-A947-70E740481C1C}">
                <a14:useLocalDpi xmlns:a14="http://schemas.microsoft.com/office/drawing/2010/main" val="0"/>
              </a:ext>
            </a:extLst>
          </a:blip>
          <a:srcRect l="3712" r="4976" b="28626"/>
          <a:stretch/>
        </p:blipFill>
        <p:spPr>
          <a:xfrm>
            <a:off x="0" y="3639598"/>
            <a:ext cx="6096000" cy="3218402"/>
          </a:xfrm>
          <a:prstGeom prst="rect">
            <a:avLst/>
          </a:prstGeom>
        </p:spPr>
      </p:pic>
      <p:pic>
        <p:nvPicPr>
          <p:cNvPr id="8" name="Рисунок 7">
            <a:extLst>
              <a:ext uri="{FF2B5EF4-FFF2-40B4-BE49-F238E27FC236}">
                <a16:creationId xmlns:a16="http://schemas.microsoft.com/office/drawing/2014/main" xmlns="" id="{05A48B6B-7659-4C7E-9B98-83A3735A178B}"/>
              </a:ext>
            </a:extLst>
          </p:cNvPr>
          <p:cNvPicPr>
            <a:picLocks noChangeAspect="1"/>
          </p:cNvPicPr>
          <p:nvPr/>
        </p:nvPicPr>
        <p:blipFill rotWithShape="1">
          <a:blip r:embed="rId4">
            <a:extLst>
              <a:ext uri="{28A0092B-C50C-407E-A947-70E740481C1C}">
                <a14:useLocalDpi xmlns:a14="http://schemas.microsoft.com/office/drawing/2010/main" val="0"/>
              </a:ext>
            </a:extLst>
          </a:blip>
          <a:srcRect b="13532"/>
          <a:stretch/>
        </p:blipFill>
        <p:spPr>
          <a:xfrm>
            <a:off x="6602278" y="3639598"/>
            <a:ext cx="5589722" cy="3218402"/>
          </a:xfrm>
          <a:prstGeom prst="rect">
            <a:avLst/>
          </a:prstGeom>
        </p:spPr>
      </p:pic>
      <p:sp>
        <p:nvSpPr>
          <p:cNvPr id="9" name="Прямоугольник 8">
            <a:extLst>
              <a:ext uri="{FF2B5EF4-FFF2-40B4-BE49-F238E27FC236}">
                <a16:creationId xmlns:a16="http://schemas.microsoft.com/office/drawing/2014/main" xmlns="" id="{EF5C2EE3-4E13-4B63-A535-F9CA121D4CEC}"/>
              </a:ext>
            </a:extLst>
          </p:cNvPr>
          <p:cNvSpPr/>
          <p:nvPr/>
        </p:nvSpPr>
        <p:spPr>
          <a:xfrm>
            <a:off x="243454" y="6286341"/>
            <a:ext cx="3250769" cy="830997"/>
          </a:xfrm>
          <a:prstGeom prst="rect">
            <a:avLst/>
          </a:prstGeom>
        </p:spPr>
        <p:txBody>
          <a:bodyPr wrap="square">
            <a:spAutoFit/>
          </a:bodyPr>
          <a:lstStyle/>
          <a:p>
            <a:r>
              <a:rPr lang="ru-RU" b="1" i="1" dirty="0">
                <a:solidFill>
                  <a:srgbClr val="002060"/>
                </a:solidFill>
                <a:latin typeface="Arial" panose="020B0604020202020204" pitchFamily="34" charset="0"/>
                <a:ea typeface="Calibri" panose="020F0502020204030204" pitchFamily="34" charset="0"/>
                <a:cs typeface="Arial" panose="020B0604020202020204" pitchFamily="34" charset="0"/>
              </a:rPr>
              <a:t>Ряпушка</a:t>
            </a:r>
          </a:p>
          <a:p>
            <a:r>
              <a:rPr lang="ru-RU" sz="1200" i="1" dirty="0">
                <a:solidFill>
                  <a:srgbClr val="002060"/>
                </a:solidFill>
                <a:latin typeface="Arial" panose="020B0604020202020204" pitchFamily="34" charset="0"/>
                <a:cs typeface="Arial" panose="020B0604020202020204" pitchFamily="34" charset="0"/>
              </a:rPr>
              <a:t>(фото из Интернета)</a:t>
            </a:r>
            <a:endParaRPr lang="ru-RU" sz="1200" dirty="0">
              <a:solidFill>
                <a:srgbClr val="002060"/>
              </a:solidFill>
              <a:latin typeface="Arial" panose="020B0604020202020204" pitchFamily="34" charset="0"/>
              <a:cs typeface="Arial" panose="020B0604020202020204" pitchFamily="34" charset="0"/>
            </a:endParaRPr>
          </a:p>
          <a:p>
            <a:endParaRPr lang="ru-RU" dirty="0">
              <a:solidFill>
                <a:srgbClr val="002060"/>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xmlns="" id="{0D2C4D45-CDE4-4DC2-958A-ADB56DC0832C}"/>
              </a:ext>
            </a:extLst>
          </p:cNvPr>
          <p:cNvSpPr/>
          <p:nvPr/>
        </p:nvSpPr>
        <p:spPr>
          <a:xfrm>
            <a:off x="6951638" y="6272486"/>
            <a:ext cx="3250769" cy="553998"/>
          </a:xfrm>
          <a:prstGeom prst="rect">
            <a:avLst/>
          </a:prstGeom>
        </p:spPr>
        <p:txBody>
          <a:bodyPr wrap="square">
            <a:spAutoFit/>
          </a:bodyPr>
          <a:lstStyle/>
          <a:p>
            <a:r>
              <a:rPr lang="ru-RU" b="1" i="1" dirty="0">
                <a:solidFill>
                  <a:srgbClr val="002060"/>
                </a:solidFill>
                <a:latin typeface="Arial" panose="020B0604020202020204" pitchFamily="34" charset="0"/>
                <a:ea typeface="Calibri" panose="020F0502020204030204" pitchFamily="34" charset="0"/>
                <a:cs typeface="Arial" panose="020B0604020202020204" pitchFamily="34" charset="0"/>
              </a:rPr>
              <a:t>Ёрш</a:t>
            </a:r>
          </a:p>
          <a:p>
            <a:r>
              <a:rPr lang="ru-RU" sz="1200" i="1" dirty="0">
                <a:solidFill>
                  <a:srgbClr val="002060"/>
                </a:solidFill>
                <a:latin typeface="Arial" panose="020B0604020202020204" pitchFamily="34" charset="0"/>
                <a:cs typeface="Arial" panose="020B0604020202020204" pitchFamily="34" charset="0"/>
              </a:rPr>
              <a:t>(фото из Интернета)</a:t>
            </a:r>
            <a:endParaRPr lang="ru-RU" sz="1200" dirty="0">
              <a:solidFill>
                <a:srgbClr val="002060"/>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xmlns="" id="{777E815F-C2E7-470C-9B2D-778A6AF31355}"/>
              </a:ext>
            </a:extLst>
          </p:cNvPr>
          <p:cNvSpPr/>
          <p:nvPr/>
        </p:nvSpPr>
        <p:spPr>
          <a:xfrm>
            <a:off x="243453" y="2747776"/>
            <a:ext cx="3250769" cy="553998"/>
          </a:xfrm>
          <a:prstGeom prst="rect">
            <a:avLst/>
          </a:prstGeom>
        </p:spPr>
        <p:txBody>
          <a:bodyPr wrap="square">
            <a:spAutoFit/>
          </a:bodyPr>
          <a:lstStyle/>
          <a:p>
            <a:r>
              <a:rPr lang="ru-RU" b="1" i="1" dirty="0">
                <a:solidFill>
                  <a:srgbClr val="FFFF00"/>
                </a:solidFill>
                <a:latin typeface="Arial" panose="020B0604020202020204" pitchFamily="34" charset="0"/>
                <a:ea typeface="Calibri" panose="020F0502020204030204" pitchFamily="34" charset="0"/>
                <a:cs typeface="Arial" panose="020B0604020202020204" pitchFamily="34" charset="0"/>
              </a:rPr>
              <a:t>Корюшка</a:t>
            </a:r>
          </a:p>
          <a:p>
            <a:r>
              <a:rPr lang="ru-RU" sz="1200" i="1" dirty="0">
                <a:solidFill>
                  <a:srgbClr val="FFFF00"/>
                </a:solidFill>
                <a:latin typeface="Arial" panose="020B0604020202020204" pitchFamily="34" charset="0"/>
                <a:cs typeface="Arial" panose="020B0604020202020204" pitchFamily="34" charset="0"/>
              </a:rPr>
              <a:t>(фото из Интернета)</a:t>
            </a:r>
            <a:endParaRPr lang="ru-RU" sz="1200" dirty="0">
              <a:solidFill>
                <a:srgbClr val="FFFF00"/>
              </a:solidFill>
              <a:latin typeface="Arial" panose="020B0604020202020204" pitchFamily="34" charset="0"/>
              <a:cs typeface="Arial" panose="020B0604020202020204" pitchFamily="34" charset="0"/>
            </a:endParaRPr>
          </a:p>
        </p:txBody>
      </p:sp>
      <p:sp>
        <p:nvSpPr>
          <p:cNvPr id="12" name="Прямоугольник: скругленные углы 11">
            <a:hlinkClick r:id="rId5" action="ppaction://hlinksldjump"/>
            <a:extLst>
              <a:ext uri="{FF2B5EF4-FFF2-40B4-BE49-F238E27FC236}">
                <a16:creationId xmlns:a16="http://schemas.microsoft.com/office/drawing/2014/main" xmlns="" id="{7A1D0B5D-3475-4B71-9055-289AF4550888}"/>
              </a:ext>
            </a:extLst>
          </p:cNvPr>
          <p:cNvSpPr/>
          <p:nvPr/>
        </p:nvSpPr>
        <p:spPr>
          <a:xfrm>
            <a:off x="9824056" y="3218402"/>
            <a:ext cx="2140636" cy="1153560"/>
          </a:xfrm>
          <a:prstGeom prst="roundRect">
            <a:avLst/>
          </a:prstGeom>
          <a:blipFill>
            <a:blip r:embed="rId6"/>
            <a:stretch>
              <a:fillRect/>
            </a:stretch>
          </a:blip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sz="14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Тюлени с необычной диетой</a:t>
            </a:r>
          </a:p>
          <a:p>
            <a:pPr algn="r"/>
            <a:endParaRPr lang="ru-RU"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371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CD9A1198-2670-4F76-A09E-7DF91E5708E6}"/>
              </a:ext>
            </a:extLst>
          </p:cNvPr>
          <p:cNvSpPr/>
          <p:nvPr/>
        </p:nvSpPr>
        <p:spPr>
          <a:xfrm>
            <a:off x="8012623" y="268374"/>
            <a:ext cx="4003063" cy="5998117"/>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Нерпы – животные очень любопытные. Незнакомые звуки, непривычные объекты на берегу, плывущие катера и байдарки – всё привлекает их внимание, но только тогда, когда они находятся в воде. Расположившись на берегу, в некоторых случаях можно наблюдать до десяти тюленей, которые плавают поблизости и с интересом рассматривают людей. Но при любом неосторожном движении или резком звуке тюлени ныряют, и в следующий раз их головы появляются из воды уже на значительном расстоянии от побережья. Находясь на суше, эти животные ещё более осторожны, и при малейшем признаке опасности уходят в воду.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descr="2013-06-21_0037">
            <a:extLst>
              <a:ext uri="{FF2B5EF4-FFF2-40B4-BE49-F238E27FC236}">
                <a16:creationId xmlns:a16="http://schemas.microsoft.com/office/drawing/2014/main" xmlns="" id="{62D2C1BB-E788-42A3-955A-5D7B3D234E17}"/>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5195" r="20152"/>
          <a:stretch/>
        </p:blipFill>
        <p:spPr>
          <a:xfrm>
            <a:off x="-1" y="0"/>
            <a:ext cx="7795647" cy="6858000"/>
          </a:xfrm>
          <a:prstGeom prst="rect">
            <a:avLst/>
          </a:prstGeom>
        </p:spPr>
      </p:pic>
    </p:spTree>
    <p:extLst>
      <p:ext uri="{BB962C8B-B14F-4D97-AF65-F5344CB8AC3E}">
        <p14:creationId xmlns:p14="http://schemas.microsoft.com/office/powerpoint/2010/main" val="35654512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50094885-F500-4E2A-8F8C-E11821F5C281}"/>
              </a:ext>
            </a:extLst>
          </p:cNvPr>
          <p:cNvSpPr/>
          <p:nvPr/>
        </p:nvSpPr>
        <p:spPr>
          <a:xfrm>
            <a:off x="7036230" y="282477"/>
            <a:ext cx="4870968" cy="5998117"/>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Поэтому изучать ладожских нерп – дело непростое. Иногда приходится тратить минут 20 – 30, чтобы подобраться к залежке. Чуть хрустнет под ногой ветка, мелькнет среди зарослей чья-то фигура, и тюлени мгновенно настораживаются. Казалось бы, только что вся </a:t>
            </a:r>
            <a:r>
              <a:rPr lang="ru-RU" dirty="0" err="1">
                <a:latin typeface="Arial" panose="020B0604020202020204" pitchFamily="34" charset="0"/>
                <a:ea typeface="Calibri" panose="020F0502020204030204" pitchFamily="34" charset="0"/>
                <a:cs typeface="Arial" panose="020B0604020202020204" pitchFamily="34" charset="0"/>
              </a:rPr>
              <a:t>нерпячья</a:t>
            </a:r>
            <a:r>
              <a:rPr lang="ru-RU" dirty="0">
                <a:latin typeface="Arial" panose="020B0604020202020204" pitchFamily="34" charset="0"/>
                <a:ea typeface="Calibri" panose="020F0502020204030204" pitchFamily="34" charset="0"/>
                <a:cs typeface="Arial" panose="020B0604020202020204" pitchFamily="34" charset="0"/>
              </a:rPr>
              <a:t> компания мирно спала на камнях… И вот уже все звери подняли головы и внимательно смотрят в твою сторону. И не только смотрят – ноздри у тюленей широко открыты и ловят малейшие следы постороннего запаха. Так что, несмотря на тучи голодных комаров, которые преданно следуют по твоим пятам, на использование репеллентов необходимо наложить строгое табу (кусайте, </a:t>
            </a:r>
            <a:r>
              <a:rPr lang="ru-RU" dirty="0" err="1">
                <a:latin typeface="Arial" panose="020B0604020202020204" pitchFamily="34" charset="0"/>
                <a:ea typeface="Calibri" panose="020F0502020204030204" pitchFamily="34" charset="0"/>
                <a:cs typeface="Arial" panose="020B0604020202020204" pitchFamily="34" charset="0"/>
              </a:rPr>
              <a:t>ззззззлыдни</a:t>
            </a:r>
            <a:r>
              <a:rPr lang="ru-RU" dirty="0">
                <a:latin typeface="Arial" panose="020B0604020202020204" pitchFamily="34" charset="0"/>
                <a:ea typeface="Calibri" panose="020F0502020204030204" pitchFamily="34" charset="0"/>
                <a:cs typeface="Arial" panose="020B0604020202020204" pitchFamily="34" charset="0"/>
              </a:rPr>
              <a:t>!!!). Да и у костра вечером не погреться: запах дыма для тюленя явное свидетельство того, что человек рядом.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descr="2010-06-17_0003">
            <a:extLst>
              <a:ext uri="{FF2B5EF4-FFF2-40B4-BE49-F238E27FC236}">
                <a16:creationId xmlns:a16="http://schemas.microsoft.com/office/drawing/2014/main" xmlns="" id="{0A0C90B3-AE61-4957-B9DF-52F2E77AC7F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29152" r="4781"/>
          <a:stretch/>
        </p:blipFill>
        <p:spPr>
          <a:xfrm flipH="1">
            <a:off x="0" y="0"/>
            <a:ext cx="6794090" cy="6858000"/>
          </a:xfrm>
          <a:prstGeom prst="rect">
            <a:avLst/>
          </a:prstGeom>
        </p:spPr>
      </p:pic>
    </p:spTree>
    <p:extLst>
      <p:ext uri="{BB962C8B-B14F-4D97-AF65-F5344CB8AC3E}">
        <p14:creationId xmlns:p14="http://schemas.microsoft.com/office/powerpoint/2010/main" val="187564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4558C461-60D3-4089-8DC1-534CC02F182D}"/>
              </a:ext>
            </a:extLst>
          </p:cNvPr>
          <p:cNvSpPr/>
          <p:nvPr/>
        </p:nvSpPr>
        <p:spPr>
          <a:xfrm>
            <a:off x="4573587" y="287361"/>
            <a:ext cx="7468596" cy="1849032"/>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Стоит хотя бы одной нерпе увидеть тебя или почувствовать запах, и она без лишних размышлений с плеском уходит в воду. Паническое бегство соседа, как правило, приводит к сходу большей части залежки. И вот уже вместо мирной группы фотогеничных тюленей ты мрачно созерцаешь пустые камни, вокруг которых из воды то там, то тут высовываются головы беглецов.</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descr="2012-06-22_0025">
            <a:extLst>
              <a:ext uri="{FF2B5EF4-FFF2-40B4-BE49-F238E27FC236}">
                <a16:creationId xmlns:a16="http://schemas.microsoft.com/office/drawing/2014/main" xmlns="" id="{6EC45808-C7CA-472D-AFE7-3DFB8BEF3F8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4101"/>
          <a:stretch/>
        </p:blipFill>
        <p:spPr>
          <a:xfrm>
            <a:off x="1" y="0"/>
            <a:ext cx="4386020" cy="6858000"/>
          </a:xfrm>
          <a:prstGeom prst="rect">
            <a:avLst/>
          </a:prstGeom>
        </p:spPr>
      </p:pic>
      <p:pic>
        <p:nvPicPr>
          <p:cNvPr id="5" name="Рисунок 4">
            <a:extLst>
              <a:ext uri="{FF2B5EF4-FFF2-40B4-BE49-F238E27FC236}">
                <a16:creationId xmlns:a16="http://schemas.microsoft.com/office/drawing/2014/main" xmlns="" id="{6D0B680F-C0DB-466D-A469-8C8C6FDDA5AB}"/>
              </a:ext>
            </a:extLst>
          </p:cNvPr>
          <p:cNvPicPr>
            <a:picLocks noChangeAspect="1"/>
          </p:cNvPicPr>
          <p:nvPr/>
        </p:nvPicPr>
        <p:blipFill rotWithShape="1">
          <a:blip r:embed="rId3">
            <a:extLst>
              <a:ext uri="{28A0092B-C50C-407E-A947-70E740481C1C}">
                <a14:useLocalDpi xmlns:a14="http://schemas.microsoft.com/office/drawing/2010/main" val="0"/>
              </a:ext>
            </a:extLst>
          </a:blip>
          <a:srcRect t="6636" r="45650" b="48926"/>
          <a:stretch/>
        </p:blipFill>
        <p:spPr>
          <a:xfrm>
            <a:off x="4723403" y="2278250"/>
            <a:ext cx="7468596" cy="4579749"/>
          </a:xfrm>
          <a:prstGeom prst="rect">
            <a:avLst/>
          </a:prstGeom>
        </p:spPr>
      </p:pic>
    </p:spTree>
    <p:extLst>
      <p:ext uri="{BB962C8B-B14F-4D97-AF65-F5344CB8AC3E}">
        <p14:creationId xmlns:p14="http://schemas.microsoft.com/office/powerpoint/2010/main" val="31926827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_2020_Нерпа-07">
            <a:hlinkClick r:id="" action="ppaction://media"/>
            <a:extLst>
              <a:ext uri="{FF2B5EF4-FFF2-40B4-BE49-F238E27FC236}">
                <a16:creationId xmlns:a16="http://schemas.microsoft.com/office/drawing/2014/main" xmlns="" id="{CA99B90B-101A-4F20-8209-873586804D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15294" y="2102715"/>
            <a:ext cx="7961412" cy="4478193"/>
          </a:xfrm>
        </p:spPr>
      </p:pic>
      <p:sp>
        <p:nvSpPr>
          <p:cNvPr id="4" name="Прямоугольник 3">
            <a:extLst>
              <a:ext uri="{FF2B5EF4-FFF2-40B4-BE49-F238E27FC236}">
                <a16:creationId xmlns:a16="http://schemas.microsoft.com/office/drawing/2014/main" xmlns="" id="{AECA11DD-52F2-4B14-A640-6AE968BF9F73}"/>
              </a:ext>
            </a:extLst>
          </p:cNvPr>
          <p:cNvSpPr/>
          <p:nvPr/>
        </p:nvSpPr>
        <p:spPr>
          <a:xfrm>
            <a:off x="291939" y="171812"/>
            <a:ext cx="11606534" cy="1754326"/>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День за днем зоологи, изучающие тюленей, совершенствуют в себе навыки разведчиков. Они научаются ползать по-пластунски, таща за собой фотоаппарат, видеокамеру, запасной аккумулятор для неё и дневник наблюдений, внимательно следить, чтобы не задеть коленом или локтем сухую ветку, которая может предательски затрещать, определять направление ветра, чтобы подойти к животным с подветренной стороны… И наконец становятся способны подобраться к развалившимся на камнях нерпы на несколько метров. И тогда можно наблюдать за жизнью этих удивительных животных.</a:t>
            </a:r>
          </a:p>
        </p:txBody>
      </p:sp>
    </p:spTree>
    <p:extLst>
      <p:ext uri="{BB962C8B-B14F-4D97-AF65-F5344CB8AC3E}">
        <p14:creationId xmlns:p14="http://schemas.microsoft.com/office/powerpoint/2010/main" val="232344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DD43C041-0B83-4CA4-AD1F-B54D284C4090}"/>
              </a:ext>
            </a:extLst>
          </p:cNvPr>
          <p:cNvSpPr/>
          <p:nvPr/>
        </p:nvSpPr>
        <p:spPr>
          <a:xfrm>
            <a:off x="7846141" y="289679"/>
            <a:ext cx="4070555" cy="4093428"/>
          </a:xfrm>
          <a:prstGeom prst="rect">
            <a:avLst/>
          </a:prstGeom>
        </p:spPr>
        <p:txBody>
          <a:bodyPr wrap="square">
            <a:spAutoFit/>
          </a:bodyPr>
          <a:lstStyle/>
          <a:p>
            <a:pPr algn="just">
              <a:spcAft>
                <a:spcPts val="800"/>
              </a:spcAft>
            </a:pPr>
            <a:r>
              <a:rPr lang="ru-RU"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В следующий раз мы посмотрим, как нерпы выясняют отношения и реагируют на нахальных птиц, узнаем, что такое «комфортное поведение» и как тюлени узнают, что их товарищ увидел что-то страшное, услышим тюленьи голоса, а также попробуем разобраться, что такое в представлении ладожской нерпы удобный камушек…</a:t>
            </a:r>
          </a:p>
        </p:txBody>
      </p:sp>
      <p:pic>
        <p:nvPicPr>
          <p:cNvPr id="4" name="Рисунок 3">
            <a:extLst>
              <a:ext uri="{FF2B5EF4-FFF2-40B4-BE49-F238E27FC236}">
                <a16:creationId xmlns:a16="http://schemas.microsoft.com/office/drawing/2014/main" xmlns="" id="{AE0A6DF1-8E52-4C8E-BD44-C06D0ADC78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102"/>
          <a:stretch/>
        </p:blipFill>
        <p:spPr>
          <a:xfrm>
            <a:off x="0" y="0"/>
            <a:ext cx="7671661" cy="6858000"/>
          </a:xfrm>
          <a:prstGeom prst="rect">
            <a:avLst/>
          </a:prstGeom>
        </p:spPr>
      </p:pic>
    </p:spTree>
    <p:extLst>
      <p:ext uri="{BB962C8B-B14F-4D97-AF65-F5344CB8AC3E}">
        <p14:creationId xmlns:p14="http://schemas.microsoft.com/office/powerpoint/2010/main" val="2852606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E7935041-46AE-4DDA-A085-400FE64E0794}"/>
              </a:ext>
            </a:extLst>
          </p:cNvPr>
          <p:cNvPicPr>
            <a:picLocks noChangeAspect="1"/>
          </p:cNvPicPr>
          <p:nvPr/>
        </p:nvPicPr>
        <p:blipFill rotWithShape="1">
          <a:blip r:embed="rId2">
            <a:extLst>
              <a:ext uri="{28A0092B-C50C-407E-A947-70E740481C1C}">
                <a14:useLocalDpi xmlns:a14="http://schemas.microsoft.com/office/drawing/2010/main" val="0"/>
              </a:ext>
            </a:extLst>
          </a:blip>
          <a:srcRect t="19237" b="5764"/>
          <a:stretch/>
        </p:blipFill>
        <p:spPr>
          <a:xfrm>
            <a:off x="0" y="0"/>
            <a:ext cx="12192000" cy="6858000"/>
          </a:xfrm>
          <a:prstGeom prst="rect">
            <a:avLst/>
          </a:prstGeom>
        </p:spPr>
      </p:pic>
      <p:sp>
        <p:nvSpPr>
          <p:cNvPr id="4" name="Пузырек для мыслей: облако 3">
            <a:extLst>
              <a:ext uri="{FF2B5EF4-FFF2-40B4-BE49-F238E27FC236}">
                <a16:creationId xmlns:a16="http://schemas.microsoft.com/office/drawing/2014/main" xmlns="" id="{F8975783-F1FB-4DBF-84D4-86A370594A6A}"/>
              </a:ext>
            </a:extLst>
          </p:cNvPr>
          <p:cNvSpPr/>
          <p:nvPr/>
        </p:nvSpPr>
        <p:spPr>
          <a:xfrm>
            <a:off x="7306511" y="412935"/>
            <a:ext cx="3962400" cy="1597369"/>
          </a:xfrm>
          <a:prstGeom prst="cloudCallout">
            <a:avLst>
              <a:gd name="adj1" fmla="val -123930"/>
              <a:gd name="adj2" fmla="val 38132"/>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002060"/>
                </a:solidFill>
                <a:latin typeface="Arial" panose="020B0604020202020204" pitchFamily="34" charset="0"/>
                <a:cs typeface="Arial" panose="020B0604020202020204" pitchFamily="34" charset="0"/>
              </a:rPr>
              <a:t>СПАСИБО</a:t>
            </a:r>
          </a:p>
          <a:p>
            <a:pPr algn="ctr"/>
            <a:r>
              <a:rPr lang="ru-RU" sz="2000" b="1" dirty="0">
                <a:solidFill>
                  <a:srgbClr val="002060"/>
                </a:solidFill>
                <a:latin typeface="Arial" panose="020B0604020202020204" pitchFamily="34" charset="0"/>
                <a:cs typeface="Arial" panose="020B0604020202020204" pitchFamily="34" charset="0"/>
              </a:rPr>
              <a:t>ЗА ВНИМАНИЕ!!!</a:t>
            </a:r>
          </a:p>
        </p:txBody>
      </p:sp>
      <p:sp>
        <p:nvSpPr>
          <p:cNvPr id="2" name="TextBox 1">
            <a:extLst>
              <a:ext uri="{FF2B5EF4-FFF2-40B4-BE49-F238E27FC236}">
                <a16:creationId xmlns:a16="http://schemas.microsoft.com/office/drawing/2014/main" xmlns="" id="{3745AD9D-4909-46F9-ADD7-EC0D5326D5F1}"/>
              </a:ext>
            </a:extLst>
          </p:cNvPr>
          <p:cNvSpPr txBox="1"/>
          <p:nvPr/>
        </p:nvSpPr>
        <p:spPr>
          <a:xfrm>
            <a:off x="150918" y="6445065"/>
            <a:ext cx="11983152" cy="369332"/>
          </a:xfrm>
          <a:prstGeom prst="rect">
            <a:avLst/>
          </a:prstGeom>
          <a:noFill/>
        </p:spPr>
        <p:txBody>
          <a:bodyPr wrap="none" rtlCol="0">
            <a:spAutoFit/>
          </a:bodyPr>
          <a:lstStyle/>
          <a:p>
            <a:r>
              <a:rPr lang="ru-RU" dirty="0">
                <a:solidFill>
                  <a:srgbClr val="FFFF00"/>
                </a:solidFill>
                <a:effectLst>
                  <a:outerShdw blurRad="38100" dist="38100" dir="2700000" algn="tl">
                    <a:srgbClr val="000000">
                      <a:alpha val="43137"/>
                    </a:srgbClr>
                  </a:outerShdw>
                </a:effectLst>
              </a:rPr>
              <a:t>Использованы фото и видео материалы участников экспедиций Е.В. Агафоновой, М.В. Соколовской, М.А. Солдатенкова</a:t>
            </a:r>
          </a:p>
        </p:txBody>
      </p:sp>
    </p:spTree>
    <p:extLst>
      <p:ext uri="{BB962C8B-B14F-4D97-AF65-F5344CB8AC3E}">
        <p14:creationId xmlns:p14="http://schemas.microsoft.com/office/powerpoint/2010/main" val="4216120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AB0C5A3D-6C4F-44D2-B5C1-48DCED2F49BD}"/>
              </a:ext>
            </a:extLst>
          </p:cNvPr>
          <p:cNvSpPr/>
          <p:nvPr/>
        </p:nvSpPr>
        <p:spPr>
          <a:xfrm>
            <a:off x="4215539" y="220462"/>
            <a:ext cx="7718156" cy="3770263"/>
          </a:xfrm>
          <a:prstGeom prst="rect">
            <a:avLst/>
          </a:prstGeom>
        </p:spPr>
        <p:txBody>
          <a:bodyPr wrap="square">
            <a:spAutoFit/>
          </a:bodyPr>
          <a:lstStyle/>
          <a:p>
            <a:pPr algn="just"/>
            <a:r>
              <a:rPr lang="ru-RU" dirty="0">
                <a:latin typeface="Arial" panose="020B0604020202020204" pitchFamily="34" charset="0"/>
                <a:ea typeface="Calibri" panose="020F0502020204030204" pitchFamily="34" charset="0"/>
                <a:cs typeface="Arial" panose="020B0604020202020204" pitchFamily="34" charset="0"/>
              </a:rPr>
              <a:t>Есть такая научная дисциплина – систематика. В её задачи входит классификация всего живого. Существуют виды животных – например, кошка домашняя, лев, тигр, манул и т.д. Всех их объединяют в семейство кошачьих из отряда хищных млекопитающих. В этом же отряде есть и </a:t>
            </a:r>
            <a:r>
              <a:rPr lang="ru-RU" b="1" dirty="0">
                <a:latin typeface="Arial" panose="020B0604020202020204" pitchFamily="34" charset="0"/>
                <a:ea typeface="Calibri" panose="020F0502020204030204" pitchFamily="34" charset="0"/>
                <a:cs typeface="Arial" panose="020B0604020202020204" pitchFamily="34" charset="0"/>
              </a:rPr>
              <a:t>семейство настоящих (или безухих) тюленей</a:t>
            </a:r>
            <a:r>
              <a:rPr lang="ru-RU" dirty="0">
                <a:latin typeface="Arial" panose="020B0604020202020204" pitchFamily="34" charset="0"/>
                <a:ea typeface="Calibri" panose="020F0502020204030204" pitchFamily="34" charset="0"/>
                <a:cs typeface="Arial" panose="020B0604020202020204" pitchFamily="34" charset="0"/>
              </a:rPr>
              <a:t>. Вот к этому самому семейству и относятся кольчатая нерпа, тюлень </a:t>
            </a:r>
            <a:r>
              <a:rPr lang="ru-RU" dirty="0" err="1">
                <a:latin typeface="Arial" panose="020B0604020202020204" pitchFamily="34" charset="0"/>
                <a:ea typeface="Calibri" panose="020F0502020204030204" pitchFamily="34" charset="0"/>
                <a:cs typeface="Arial" panose="020B0604020202020204" pitchFamily="34" charset="0"/>
              </a:rPr>
              <a:t>Уэделла</a:t>
            </a:r>
            <a:r>
              <a:rPr lang="ru-RU" dirty="0">
                <a:latin typeface="Arial" panose="020B0604020202020204" pitchFamily="34" charset="0"/>
                <a:ea typeface="Calibri" panose="020F0502020204030204" pitchFamily="34" charset="0"/>
                <a:cs typeface="Arial" panose="020B0604020202020204" pitchFamily="34" charset="0"/>
              </a:rPr>
              <a:t>, байкальская нерпа, каспийская нерпа, морской леопард, и многие-многие другие. Всех их можно назвать «тюлени», точно также, как тигра или льва вполне можно назвать «крупная кошка». Кстати, «безухими» тюленей называют, потому у них нет ушных раковин – уши у них есть и слышат эти животные прекрасно, причем как в воздушной среде, так и под водой.</a:t>
            </a:r>
          </a:p>
          <a:p>
            <a:pPr algn="just">
              <a:spcBef>
                <a:spcPts val="600"/>
              </a:spcBef>
            </a:pPr>
            <a:r>
              <a:rPr lang="ru-RU" b="1" dirty="0">
                <a:solidFill>
                  <a:srgbClr val="002060"/>
                </a:solidFill>
                <a:latin typeface="Arial" panose="020B0604020202020204" pitchFamily="34" charset="0"/>
                <a:cs typeface="Arial" panose="020B0604020202020204" pitchFamily="34" charset="0"/>
              </a:rPr>
              <a:t>Вот фотографии только некоторых Настоящих Тюленей!</a:t>
            </a:r>
          </a:p>
        </p:txBody>
      </p:sp>
      <p:pic>
        <p:nvPicPr>
          <p:cNvPr id="4" name="Рисунок 3">
            <a:extLst>
              <a:ext uri="{FF2B5EF4-FFF2-40B4-BE49-F238E27FC236}">
                <a16:creationId xmlns:a16="http://schemas.microsoft.com/office/drawing/2014/main" xmlns="" id="{C253CF71-AB9F-485F-A62E-38A5EF3BC5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664"/>
          <a:stretch/>
        </p:blipFill>
        <p:spPr>
          <a:xfrm>
            <a:off x="-5940" y="2275455"/>
            <a:ext cx="3921071" cy="1906128"/>
          </a:xfrm>
          <a:prstGeom prst="rect">
            <a:avLst/>
          </a:prstGeom>
        </p:spPr>
      </p:pic>
      <p:pic>
        <p:nvPicPr>
          <p:cNvPr id="6" name="Рисунок 5">
            <a:extLst>
              <a:ext uri="{FF2B5EF4-FFF2-40B4-BE49-F238E27FC236}">
                <a16:creationId xmlns:a16="http://schemas.microsoft.com/office/drawing/2014/main" xmlns="" id="{5CA5B5CE-F78C-4B32-AD1F-A1F63990D679}"/>
              </a:ext>
            </a:extLst>
          </p:cNvPr>
          <p:cNvPicPr>
            <a:picLocks noChangeAspect="1"/>
          </p:cNvPicPr>
          <p:nvPr/>
        </p:nvPicPr>
        <p:blipFill rotWithShape="1">
          <a:blip r:embed="rId3">
            <a:extLst>
              <a:ext uri="{28A0092B-C50C-407E-A947-70E740481C1C}">
                <a14:useLocalDpi xmlns:a14="http://schemas.microsoft.com/office/drawing/2010/main" val="0"/>
              </a:ext>
            </a:extLst>
          </a:blip>
          <a:srcRect t="28746"/>
          <a:stretch/>
        </p:blipFill>
        <p:spPr>
          <a:xfrm>
            <a:off x="1" y="0"/>
            <a:ext cx="3915130" cy="1859797"/>
          </a:xfrm>
          <a:prstGeom prst="rect">
            <a:avLst/>
          </a:prstGeom>
        </p:spPr>
      </p:pic>
      <p:pic>
        <p:nvPicPr>
          <p:cNvPr id="8" name="Рисунок 7">
            <a:extLst>
              <a:ext uri="{FF2B5EF4-FFF2-40B4-BE49-F238E27FC236}">
                <a16:creationId xmlns:a16="http://schemas.microsoft.com/office/drawing/2014/main" xmlns="" id="{B9C92188-7946-4859-A51D-926A0AA5C654}"/>
              </a:ext>
            </a:extLst>
          </p:cNvPr>
          <p:cNvPicPr>
            <a:picLocks noChangeAspect="1"/>
          </p:cNvPicPr>
          <p:nvPr/>
        </p:nvPicPr>
        <p:blipFill rotWithShape="1">
          <a:blip r:embed="rId4">
            <a:extLst>
              <a:ext uri="{28A0092B-C50C-407E-A947-70E740481C1C}">
                <a14:useLocalDpi xmlns:a14="http://schemas.microsoft.com/office/drawing/2010/main" val="0"/>
              </a:ext>
            </a:extLst>
          </a:blip>
          <a:srcRect t="17512" b="5868"/>
          <a:stretch/>
        </p:blipFill>
        <p:spPr>
          <a:xfrm>
            <a:off x="-16275" y="4531418"/>
            <a:ext cx="3915130" cy="1952230"/>
          </a:xfrm>
          <a:prstGeom prst="rect">
            <a:avLst/>
          </a:prstGeom>
        </p:spPr>
      </p:pic>
      <p:pic>
        <p:nvPicPr>
          <p:cNvPr id="10" name="Рисунок 9">
            <a:extLst>
              <a:ext uri="{FF2B5EF4-FFF2-40B4-BE49-F238E27FC236}">
                <a16:creationId xmlns:a16="http://schemas.microsoft.com/office/drawing/2014/main" xmlns="" id="{DE6C2987-A866-4840-8A4E-06D2BC2E34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994" b="8641"/>
          <a:stretch/>
        </p:blipFill>
        <p:spPr>
          <a:xfrm>
            <a:off x="8490620" y="4124861"/>
            <a:ext cx="3443075" cy="2331028"/>
          </a:xfrm>
          <a:prstGeom prst="rect">
            <a:avLst/>
          </a:prstGeom>
        </p:spPr>
      </p:pic>
      <p:pic>
        <p:nvPicPr>
          <p:cNvPr id="12" name="Рисунок 11">
            <a:extLst>
              <a:ext uri="{FF2B5EF4-FFF2-40B4-BE49-F238E27FC236}">
                <a16:creationId xmlns:a16="http://schemas.microsoft.com/office/drawing/2014/main" xmlns="" id="{E0B1DC8C-6231-4400-84D6-43940D9A7F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336"/>
          <a:stretch/>
        </p:blipFill>
        <p:spPr>
          <a:xfrm>
            <a:off x="4215539" y="4124861"/>
            <a:ext cx="4055392" cy="2331028"/>
          </a:xfrm>
          <a:prstGeom prst="rect">
            <a:avLst/>
          </a:prstGeom>
        </p:spPr>
      </p:pic>
      <p:sp>
        <p:nvSpPr>
          <p:cNvPr id="13" name="Прямоугольник 12">
            <a:extLst>
              <a:ext uri="{FF2B5EF4-FFF2-40B4-BE49-F238E27FC236}">
                <a16:creationId xmlns:a16="http://schemas.microsoft.com/office/drawing/2014/main" xmlns="" id="{177E9A6D-0363-4D6C-A9B5-AF7B51713C08}"/>
              </a:ext>
            </a:extLst>
          </p:cNvPr>
          <p:cNvSpPr/>
          <p:nvPr/>
        </p:nvSpPr>
        <p:spPr>
          <a:xfrm>
            <a:off x="4339525" y="6483649"/>
            <a:ext cx="3931406" cy="338554"/>
          </a:xfrm>
          <a:prstGeom prst="rect">
            <a:avLst/>
          </a:prstGeom>
        </p:spPr>
        <p:txBody>
          <a:bodyPr wrap="square">
            <a:spAutoFit/>
          </a:bodyPr>
          <a:lstStyle/>
          <a:p>
            <a:pPr algn="ctr"/>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Морской слон</a:t>
            </a:r>
            <a:endParaRPr lang="ru-RU" sz="1600" dirty="0">
              <a:solidFill>
                <a:srgbClr val="002060"/>
              </a:solidFill>
              <a:latin typeface="Arial" panose="020B0604020202020204" pitchFamily="34" charset="0"/>
              <a:cs typeface="Arial" panose="020B0604020202020204" pitchFamily="34" charset="0"/>
            </a:endParaRPr>
          </a:p>
        </p:txBody>
      </p:sp>
      <p:sp>
        <p:nvSpPr>
          <p:cNvPr id="14" name="Прямоугольник 13">
            <a:extLst>
              <a:ext uri="{FF2B5EF4-FFF2-40B4-BE49-F238E27FC236}">
                <a16:creationId xmlns:a16="http://schemas.microsoft.com/office/drawing/2014/main" xmlns="" id="{01723132-F76C-4D34-9429-4D3C2E1A6020}"/>
              </a:ext>
            </a:extLst>
          </p:cNvPr>
          <p:cNvSpPr/>
          <p:nvPr/>
        </p:nvSpPr>
        <p:spPr>
          <a:xfrm>
            <a:off x="8490620" y="6483648"/>
            <a:ext cx="3443074" cy="338554"/>
          </a:xfrm>
          <a:prstGeom prst="rect">
            <a:avLst/>
          </a:prstGeom>
        </p:spPr>
        <p:txBody>
          <a:bodyPr wrap="square">
            <a:spAutoFit/>
          </a:bodyPr>
          <a:lstStyle/>
          <a:p>
            <a:pPr algn="ctr"/>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Морской леопард</a:t>
            </a:r>
            <a:endParaRPr lang="ru-RU" sz="1600" dirty="0">
              <a:solidFill>
                <a:srgbClr val="002060"/>
              </a:solidFill>
              <a:latin typeface="Arial" panose="020B0604020202020204" pitchFamily="34" charset="0"/>
              <a:cs typeface="Arial" panose="020B0604020202020204" pitchFamily="34" charset="0"/>
            </a:endParaRPr>
          </a:p>
        </p:txBody>
      </p:sp>
      <p:sp>
        <p:nvSpPr>
          <p:cNvPr id="15" name="Прямоугольник 14">
            <a:extLst>
              <a:ext uri="{FF2B5EF4-FFF2-40B4-BE49-F238E27FC236}">
                <a16:creationId xmlns:a16="http://schemas.microsoft.com/office/drawing/2014/main" xmlns="" id="{11367326-C902-4D17-9DF3-FB7268A3695A}"/>
              </a:ext>
            </a:extLst>
          </p:cNvPr>
          <p:cNvSpPr/>
          <p:nvPr/>
        </p:nvSpPr>
        <p:spPr>
          <a:xfrm>
            <a:off x="0" y="1889361"/>
            <a:ext cx="3931406" cy="338554"/>
          </a:xfrm>
          <a:prstGeom prst="rect">
            <a:avLst/>
          </a:prstGeom>
        </p:spPr>
        <p:txBody>
          <a:bodyPr wrap="square">
            <a:spAutoFit/>
          </a:bodyPr>
          <a:lstStyle/>
          <a:p>
            <a:pPr algn="ctr"/>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Полосатый тюлень (крылатка)</a:t>
            </a:r>
            <a:endParaRPr lang="ru-RU" sz="1600" dirty="0">
              <a:solidFill>
                <a:srgbClr val="002060"/>
              </a:solidFill>
              <a:latin typeface="Arial" panose="020B0604020202020204" pitchFamily="34" charset="0"/>
              <a:cs typeface="Arial" panose="020B0604020202020204" pitchFamily="34" charset="0"/>
            </a:endParaRPr>
          </a:p>
        </p:txBody>
      </p:sp>
      <p:sp>
        <p:nvSpPr>
          <p:cNvPr id="16" name="Прямоугольник 15">
            <a:extLst>
              <a:ext uri="{FF2B5EF4-FFF2-40B4-BE49-F238E27FC236}">
                <a16:creationId xmlns:a16="http://schemas.microsoft.com/office/drawing/2014/main" xmlns="" id="{5FE1F8B3-41D5-469E-B5D5-8A8DF569EDA3}"/>
              </a:ext>
            </a:extLst>
          </p:cNvPr>
          <p:cNvSpPr/>
          <p:nvPr/>
        </p:nvSpPr>
        <p:spPr>
          <a:xfrm>
            <a:off x="-16275" y="4181583"/>
            <a:ext cx="3931406" cy="338554"/>
          </a:xfrm>
          <a:prstGeom prst="rect">
            <a:avLst/>
          </a:prstGeom>
        </p:spPr>
        <p:txBody>
          <a:bodyPr wrap="square">
            <a:spAutoFit/>
          </a:bodyPr>
          <a:lstStyle/>
          <a:p>
            <a:pPr algn="ctr"/>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Тюлень </a:t>
            </a:r>
            <a:r>
              <a:rPr lang="ru-RU" sz="1600" b="1" i="1" dirty="0" err="1">
                <a:solidFill>
                  <a:srgbClr val="002060"/>
                </a:solidFill>
                <a:latin typeface="Arial" panose="020B0604020202020204" pitchFamily="34" charset="0"/>
                <a:ea typeface="Calibri" panose="020F0502020204030204" pitchFamily="34" charset="0"/>
                <a:cs typeface="Arial" panose="020B0604020202020204" pitchFamily="34" charset="0"/>
              </a:rPr>
              <a:t>Уэделла</a:t>
            </a:r>
            <a:endParaRPr lang="ru-RU" sz="1600" dirty="0">
              <a:solidFill>
                <a:srgbClr val="002060"/>
              </a:solidFill>
              <a:latin typeface="Arial" panose="020B060402020202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xmlns="" id="{BA604B50-9390-40E7-A02A-4A2965E9EE00}"/>
              </a:ext>
            </a:extLst>
          </p:cNvPr>
          <p:cNvSpPr/>
          <p:nvPr/>
        </p:nvSpPr>
        <p:spPr>
          <a:xfrm>
            <a:off x="-1555" y="6473805"/>
            <a:ext cx="3931406" cy="338554"/>
          </a:xfrm>
          <a:prstGeom prst="rect">
            <a:avLst/>
          </a:prstGeom>
        </p:spPr>
        <p:txBody>
          <a:bodyPr wrap="square">
            <a:spAutoFit/>
          </a:bodyPr>
          <a:lstStyle/>
          <a:p>
            <a:pPr algn="ctr"/>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Каспийская нерпа</a:t>
            </a:r>
            <a:endParaRPr lang="ru-RU" sz="1600" dirty="0">
              <a:solidFill>
                <a:srgbClr val="002060"/>
              </a:solidFill>
              <a:latin typeface="Arial" panose="020B0604020202020204" pitchFamily="34" charset="0"/>
              <a:cs typeface="Arial" panose="020B0604020202020204" pitchFamily="34" charset="0"/>
            </a:endParaRPr>
          </a:p>
        </p:txBody>
      </p:sp>
      <p:sp>
        <p:nvSpPr>
          <p:cNvPr id="3" name="Прямоугольник: скругленные углы 2">
            <a:hlinkClick r:id="rId7" action="ppaction://hlinksldjump"/>
            <a:extLst>
              <a:ext uri="{FF2B5EF4-FFF2-40B4-BE49-F238E27FC236}">
                <a16:creationId xmlns:a16="http://schemas.microsoft.com/office/drawing/2014/main" xmlns="" id="{9624B1A8-DDDC-485F-84CD-C8A94F44A5F8}"/>
              </a:ext>
            </a:extLst>
          </p:cNvPr>
          <p:cNvSpPr/>
          <p:nvPr/>
        </p:nvSpPr>
        <p:spPr>
          <a:xfrm>
            <a:off x="3323740" y="6098583"/>
            <a:ext cx="1589607" cy="759417"/>
          </a:xfrm>
          <a:prstGeom prst="roundRect">
            <a:avLst/>
          </a:prstGeom>
          <a:solidFill>
            <a:srgbClr val="FF00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ВЕРНУТЬСЯ ОБРАТНО</a:t>
            </a:r>
          </a:p>
        </p:txBody>
      </p:sp>
    </p:spTree>
    <p:extLst>
      <p:ext uri="{BB962C8B-B14F-4D97-AF65-F5344CB8AC3E}">
        <p14:creationId xmlns:p14="http://schemas.microsoft.com/office/powerpoint/2010/main" val="516059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hlinkClick r:id="rId2" action="ppaction://hlinksldjump"/>
            <a:extLst>
              <a:ext uri="{FF2B5EF4-FFF2-40B4-BE49-F238E27FC236}">
                <a16:creationId xmlns:a16="http://schemas.microsoft.com/office/drawing/2014/main" xmlns="" id="{B126F25A-D368-4544-B558-2C1849865961}"/>
              </a:ext>
            </a:extLst>
          </p:cNvPr>
          <p:cNvSpPr/>
          <p:nvPr/>
        </p:nvSpPr>
        <p:spPr>
          <a:xfrm>
            <a:off x="9833028" y="2847813"/>
            <a:ext cx="1589607" cy="759417"/>
          </a:xfrm>
          <a:prstGeom prst="roundRect">
            <a:avLst/>
          </a:prstGeom>
          <a:solidFill>
            <a:srgbClr val="FF00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ВЕРНУТЬСЯ ОБРАТНО</a:t>
            </a:r>
          </a:p>
        </p:txBody>
      </p:sp>
      <p:pic>
        <p:nvPicPr>
          <p:cNvPr id="4" name="Рисунок 3">
            <a:extLst>
              <a:ext uri="{FF2B5EF4-FFF2-40B4-BE49-F238E27FC236}">
                <a16:creationId xmlns:a16="http://schemas.microsoft.com/office/drawing/2014/main" xmlns="" id="{1D6650D4-A680-4C06-8C87-4B0C95130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656190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CADC2CEA-9717-47FE-9160-9C0B28631E08}"/>
              </a:ext>
            </a:extLst>
          </p:cNvPr>
          <p:cNvSpPr/>
          <p:nvPr/>
        </p:nvSpPr>
        <p:spPr>
          <a:xfrm>
            <a:off x="8063345" y="432053"/>
            <a:ext cx="3853352" cy="5998117"/>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Вот уже почти 20 лет каждое лето я со своими коллегами-зоологами отправляюсь в экспедицию – изучать поведение тюленей. Эти млекопитающие большую часть своей жизни проводят в воде. На сушу (или на лед) они выходят в основном, чтобы вырастить своих детенышей, да еще во время линьки. Но летом некоторые виды тюленей любят расположиться на бережке и отдохнуть от тюленьих забот и хлопот под теплым солнышком. В этот период можно выяснить, как они ведут себя в непривычной для них среде – на суше, как общаются между собой, как реагируют на других животных и на присутствие человека.</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descr="261-21">
            <a:extLst>
              <a:ext uri="{FF2B5EF4-FFF2-40B4-BE49-F238E27FC236}">
                <a16:creationId xmlns:a16="http://schemas.microsoft.com/office/drawing/2014/main" xmlns="" id="{56CB6384-FD46-457E-B26C-22370C5726A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7283" r="5423"/>
          <a:stretch/>
        </p:blipFill>
        <p:spPr>
          <a:xfrm>
            <a:off x="0" y="0"/>
            <a:ext cx="7855527" cy="6858000"/>
          </a:xfrm>
          <a:prstGeom prst="rect">
            <a:avLst/>
          </a:prstGeom>
        </p:spPr>
      </p:pic>
      <p:sp>
        <p:nvSpPr>
          <p:cNvPr id="6" name="Пузырек для мыслей: облако 5">
            <a:extLst>
              <a:ext uri="{FF2B5EF4-FFF2-40B4-BE49-F238E27FC236}">
                <a16:creationId xmlns:a16="http://schemas.microsoft.com/office/drawing/2014/main" xmlns="" id="{D0341356-1066-4D42-A07C-4A64FF4B3EF5}"/>
              </a:ext>
            </a:extLst>
          </p:cNvPr>
          <p:cNvSpPr/>
          <p:nvPr/>
        </p:nvSpPr>
        <p:spPr>
          <a:xfrm>
            <a:off x="2150155" y="432053"/>
            <a:ext cx="4219648" cy="2003515"/>
          </a:xfrm>
          <a:prstGeom prst="cloudCallout">
            <a:avLst>
              <a:gd name="adj1" fmla="val -53818"/>
              <a:gd name="adj2" fmla="val 125680"/>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Совершенно непонятно, почему буквально каждый норовит рифмовать слова «тюлень» и «лень»…</a:t>
            </a:r>
          </a:p>
        </p:txBody>
      </p:sp>
    </p:spTree>
    <p:extLst>
      <p:ext uri="{BB962C8B-B14F-4D97-AF65-F5344CB8AC3E}">
        <p14:creationId xmlns:p14="http://schemas.microsoft.com/office/powerpoint/2010/main" val="8512686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F10ADB79-9571-4E66-8FEE-D69581AD974E}"/>
              </a:ext>
            </a:extLst>
          </p:cNvPr>
          <p:cNvSpPr/>
          <p:nvPr/>
        </p:nvSpPr>
        <p:spPr>
          <a:xfrm>
            <a:off x="6640522" y="119339"/>
            <a:ext cx="5417157" cy="3923575"/>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Кто такие ушастые тюлени? Наверное, вы уже догадались: есть семейство безухие тюлени, а есть… Правильно, </a:t>
            </a:r>
            <a:r>
              <a:rPr lang="ru-RU" b="1" dirty="0">
                <a:latin typeface="Arial" panose="020B0604020202020204" pitchFamily="34" charset="0"/>
                <a:ea typeface="Calibri" panose="020F0502020204030204" pitchFamily="34" charset="0"/>
                <a:cs typeface="Arial" panose="020B0604020202020204" pitchFamily="34" charset="0"/>
              </a:rPr>
              <a:t>семейство ушастые тюлени</a:t>
            </a:r>
            <a:r>
              <a:rPr lang="ru-RU" dirty="0">
                <a:latin typeface="Arial" panose="020B0604020202020204" pitchFamily="34" charset="0"/>
                <a:ea typeface="Calibri" panose="020F0502020204030204" pitchFamily="34" charset="0"/>
                <a:cs typeface="Arial" panose="020B0604020202020204" pitchFamily="34" charset="0"/>
              </a:rPr>
              <a:t>, и всё в том же отряде хищных млекопитающих. К ушастым тюленям относятся морские котики, морские львы и сивучи. Если вы думаете, что у этих животных уж такие УШИ-УШИ, то глубоко заблуждаетесь. С огромными ушами животным было бы сложнее плавать – «оттопыренные» уши тормозили бы их движение в воде. Но маленькие ушные раковины у ушастых тюленей всё-таки остались, так они и получили свое название</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xmlns="" id="{4EED31CA-4428-4E6C-BAF9-DE78D95A7562}"/>
              </a:ext>
            </a:extLst>
          </p:cNvPr>
          <p:cNvPicPr>
            <a:picLocks noChangeAspect="1"/>
          </p:cNvPicPr>
          <p:nvPr/>
        </p:nvPicPr>
        <p:blipFill rotWithShape="1">
          <a:blip r:embed="rId2">
            <a:extLst>
              <a:ext uri="{28A0092B-C50C-407E-A947-70E740481C1C}">
                <a14:useLocalDpi xmlns:a14="http://schemas.microsoft.com/office/drawing/2010/main" val="0"/>
              </a:ext>
            </a:extLst>
          </a:blip>
          <a:srcRect l="3934" r="3335"/>
          <a:stretch/>
        </p:blipFill>
        <p:spPr>
          <a:xfrm>
            <a:off x="0" y="0"/>
            <a:ext cx="6563032" cy="6858000"/>
          </a:xfrm>
          <a:prstGeom prst="rect">
            <a:avLst/>
          </a:prstGeom>
        </p:spPr>
      </p:pic>
      <p:pic>
        <p:nvPicPr>
          <p:cNvPr id="5" name="Рисунок 4">
            <a:extLst>
              <a:ext uri="{FF2B5EF4-FFF2-40B4-BE49-F238E27FC236}">
                <a16:creationId xmlns:a16="http://schemas.microsoft.com/office/drawing/2014/main" xmlns="" id="{158DB415-3F05-4A7B-BB31-A9BDD77DFF3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3868" b="30290"/>
          <a:stretch/>
        </p:blipFill>
        <p:spPr>
          <a:xfrm flipH="1">
            <a:off x="9382141" y="4042914"/>
            <a:ext cx="2825356" cy="2815087"/>
          </a:xfrm>
          <a:prstGeom prst="rect">
            <a:avLst/>
          </a:prstGeom>
        </p:spPr>
      </p:pic>
      <p:sp>
        <p:nvSpPr>
          <p:cNvPr id="6" name="Прямоугольник 5">
            <a:extLst>
              <a:ext uri="{FF2B5EF4-FFF2-40B4-BE49-F238E27FC236}">
                <a16:creationId xmlns:a16="http://schemas.microsoft.com/office/drawing/2014/main" xmlns="" id="{A4104452-9F1B-4A94-9333-89DED42BC3A3}"/>
              </a:ext>
            </a:extLst>
          </p:cNvPr>
          <p:cNvSpPr/>
          <p:nvPr/>
        </p:nvSpPr>
        <p:spPr>
          <a:xfrm>
            <a:off x="6652397" y="4061058"/>
            <a:ext cx="2820694" cy="584775"/>
          </a:xfrm>
          <a:prstGeom prst="rect">
            <a:avLst/>
          </a:prstGeom>
        </p:spPr>
        <p:txBody>
          <a:bodyPr wrap="square">
            <a:spAutoFit/>
          </a:bodyPr>
          <a:lstStyle/>
          <a:p>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Ушные раковины хоть             и маленькие, но есть!!!</a:t>
            </a:r>
            <a:endParaRPr lang="ru-RU" sz="1600" dirty="0">
              <a:solidFill>
                <a:srgbClr val="002060"/>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xmlns="" id="{AFEC9E46-99E4-410A-905A-5B9E918CE237}"/>
              </a:ext>
            </a:extLst>
          </p:cNvPr>
          <p:cNvSpPr/>
          <p:nvPr/>
        </p:nvSpPr>
        <p:spPr>
          <a:xfrm>
            <a:off x="6652397" y="4972978"/>
            <a:ext cx="2645042" cy="1569660"/>
          </a:xfrm>
          <a:prstGeom prst="rect">
            <a:avLst/>
          </a:prstGeom>
        </p:spPr>
        <p:txBody>
          <a:bodyPr wrap="square">
            <a:spAutoFit/>
          </a:bodyPr>
          <a:lstStyle/>
          <a:p>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rPr>
              <a:t>В отличие от безухих тюленей, ушастые могут подниматься                 на ластах и ходить                 по суше (а иногда                 даже бегать </a:t>
            </a: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ru-RU" sz="1600" b="1" i="1" dirty="0">
                <a:solidFill>
                  <a:srgbClr val="00206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endParaRPr lang="ru-RU" sz="1600" dirty="0">
              <a:solidFill>
                <a:srgbClr val="002060"/>
              </a:solidFill>
              <a:latin typeface="Arial" panose="020B0604020202020204" pitchFamily="34" charset="0"/>
              <a:cs typeface="Arial" panose="020B0604020202020204" pitchFamily="34" charset="0"/>
            </a:endParaRPr>
          </a:p>
        </p:txBody>
      </p:sp>
      <p:cxnSp>
        <p:nvCxnSpPr>
          <p:cNvPr id="9" name="Прямая со стрелкой 8">
            <a:extLst>
              <a:ext uri="{FF2B5EF4-FFF2-40B4-BE49-F238E27FC236}">
                <a16:creationId xmlns:a16="http://schemas.microsoft.com/office/drawing/2014/main" xmlns="" id="{4C71851F-C5B8-4ADE-9917-949A27555556}"/>
              </a:ext>
            </a:extLst>
          </p:cNvPr>
          <p:cNvCxnSpPr/>
          <p:nvPr/>
        </p:nvCxnSpPr>
        <p:spPr>
          <a:xfrm>
            <a:off x="8369085" y="4707825"/>
            <a:ext cx="805912"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a:extLst>
              <a:ext uri="{FF2B5EF4-FFF2-40B4-BE49-F238E27FC236}">
                <a16:creationId xmlns:a16="http://schemas.microsoft.com/office/drawing/2014/main" xmlns="" id="{7A8A5DBF-6189-4E88-8372-BCEA2561F80E}"/>
              </a:ext>
            </a:extLst>
          </p:cNvPr>
          <p:cNvCxnSpPr/>
          <p:nvPr/>
        </p:nvCxnSpPr>
        <p:spPr>
          <a:xfrm>
            <a:off x="6770177" y="6620128"/>
            <a:ext cx="805912" cy="0"/>
          </a:xfrm>
          <a:prstGeom prst="straightConnector1">
            <a:avLst/>
          </a:prstGeom>
          <a:ln w="5715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Прямоугольник: скругленные углы 10">
            <a:hlinkClick r:id="rId5" action="ppaction://hlinksldjump"/>
            <a:extLst>
              <a:ext uri="{FF2B5EF4-FFF2-40B4-BE49-F238E27FC236}">
                <a16:creationId xmlns:a16="http://schemas.microsoft.com/office/drawing/2014/main" xmlns="" id="{7A385115-6F96-4447-858D-43CDEDBA33EF}"/>
              </a:ext>
            </a:extLst>
          </p:cNvPr>
          <p:cNvSpPr/>
          <p:nvPr/>
        </p:nvSpPr>
        <p:spPr>
          <a:xfrm>
            <a:off x="3691980" y="5860711"/>
            <a:ext cx="1589607" cy="759417"/>
          </a:xfrm>
          <a:prstGeom prst="roundRect">
            <a:avLst/>
          </a:prstGeom>
          <a:solidFill>
            <a:srgbClr val="FF00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ВЕРНУТЬСЯ ОБРАТНО</a:t>
            </a:r>
          </a:p>
        </p:txBody>
      </p:sp>
    </p:spTree>
    <p:extLst>
      <p:ext uri="{BB962C8B-B14F-4D97-AF65-F5344CB8AC3E}">
        <p14:creationId xmlns:p14="http://schemas.microsoft.com/office/powerpoint/2010/main" val="38940936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hlinkClick r:id="rId2" action="ppaction://hlinksldjump"/>
            <a:extLst>
              <a:ext uri="{FF2B5EF4-FFF2-40B4-BE49-F238E27FC236}">
                <a16:creationId xmlns:a16="http://schemas.microsoft.com/office/drawing/2014/main" xmlns="" id="{59063765-B472-443F-ADAB-AE6B81189452}"/>
              </a:ext>
            </a:extLst>
          </p:cNvPr>
          <p:cNvSpPr/>
          <p:nvPr/>
        </p:nvSpPr>
        <p:spPr>
          <a:xfrm>
            <a:off x="9860305" y="3049290"/>
            <a:ext cx="1589607" cy="759417"/>
          </a:xfrm>
          <a:prstGeom prst="roundRect">
            <a:avLst/>
          </a:prstGeom>
          <a:solidFill>
            <a:srgbClr val="FF00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ВЕРНУТЬСЯ ОБРАТНО</a:t>
            </a:r>
          </a:p>
        </p:txBody>
      </p:sp>
      <p:pic>
        <p:nvPicPr>
          <p:cNvPr id="4" name="Рисунок 3">
            <a:extLst>
              <a:ext uri="{FF2B5EF4-FFF2-40B4-BE49-F238E27FC236}">
                <a16:creationId xmlns:a16="http://schemas.microsoft.com/office/drawing/2014/main" xmlns="" id="{F30D78E6-BE18-4B42-A21E-75DD183EE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25300798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6FB9C8B9-8903-4FCA-8902-48F24C9FEC8B}"/>
              </a:ext>
            </a:extLst>
          </p:cNvPr>
          <p:cNvPicPr>
            <a:picLocks noChangeAspect="1"/>
          </p:cNvPicPr>
          <p:nvPr/>
        </p:nvPicPr>
        <p:blipFill rotWithShape="1">
          <a:blip r:embed="rId2">
            <a:extLst>
              <a:ext uri="{28A0092B-C50C-407E-A947-70E740481C1C}">
                <a14:useLocalDpi xmlns:a14="http://schemas.microsoft.com/office/drawing/2010/main" val="0"/>
              </a:ext>
            </a:extLst>
          </a:blip>
          <a:srcRect l="11750" t="17853" r="3764" b="25424"/>
          <a:stretch/>
        </p:blipFill>
        <p:spPr>
          <a:xfrm>
            <a:off x="194574" y="170483"/>
            <a:ext cx="6919148" cy="3611103"/>
          </a:xfrm>
          <a:prstGeom prst="rect">
            <a:avLst/>
          </a:prstGeom>
        </p:spPr>
      </p:pic>
      <p:pic>
        <p:nvPicPr>
          <p:cNvPr id="7" name="Рисунок 6">
            <a:extLst>
              <a:ext uri="{FF2B5EF4-FFF2-40B4-BE49-F238E27FC236}">
                <a16:creationId xmlns:a16="http://schemas.microsoft.com/office/drawing/2014/main" xmlns="" id="{2913DA62-ED4B-43D0-96CD-3F96424E1C3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2706" y="4617228"/>
            <a:ext cx="4604456" cy="2240772"/>
          </a:xfrm>
          <a:prstGeom prst="rect">
            <a:avLst/>
          </a:prstGeom>
        </p:spPr>
      </p:pic>
      <p:pic>
        <p:nvPicPr>
          <p:cNvPr id="21" name="Рисунок 20">
            <a:extLst>
              <a:ext uri="{FF2B5EF4-FFF2-40B4-BE49-F238E27FC236}">
                <a16:creationId xmlns:a16="http://schemas.microsoft.com/office/drawing/2014/main" xmlns="" id="{DE47791D-7D9A-4514-BAC4-82D72EFD5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49" y="4603375"/>
            <a:ext cx="3566225" cy="2254625"/>
          </a:xfrm>
          <a:prstGeom prst="rect">
            <a:avLst/>
          </a:prstGeom>
        </p:spPr>
      </p:pic>
      <p:pic>
        <p:nvPicPr>
          <p:cNvPr id="23" name="Рисунок 22">
            <a:extLst>
              <a:ext uri="{FF2B5EF4-FFF2-40B4-BE49-F238E27FC236}">
                <a16:creationId xmlns:a16="http://schemas.microsoft.com/office/drawing/2014/main" xmlns="" id="{5F120FAF-A12E-43EA-8932-E3378072B79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6863" b="8648"/>
          <a:stretch/>
        </p:blipFill>
        <p:spPr>
          <a:xfrm flipH="1">
            <a:off x="7538337" y="77489"/>
            <a:ext cx="4248028" cy="2109519"/>
          </a:xfrm>
          <a:prstGeom prst="rect">
            <a:avLst/>
          </a:prstGeom>
        </p:spPr>
      </p:pic>
      <p:pic>
        <p:nvPicPr>
          <p:cNvPr id="25" name="Рисунок 24">
            <a:extLst>
              <a:ext uri="{FF2B5EF4-FFF2-40B4-BE49-F238E27FC236}">
                <a16:creationId xmlns:a16="http://schemas.microsoft.com/office/drawing/2014/main" xmlns="" id="{0A5BEEEB-41E6-4860-9A93-B3563A2A81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0594" y="4617228"/>
            <a:ext cx="3408484" cy="2256416"/>
          </a:xfrm>
          <a:prstGeom prst="rect">
            <a:avLst/>
          </a:prstGeom>
        </p:spPr>
      </p:pic>
      <p:sp>
        <p:nvSpPr>
          <p:cNvPr id="26" name="Прямоугольник 25">
            <a:extLst>
              <a:ext uri="{FF2B5EF4-FFF2-40B4-BE49-F238E27FC236}">
                <a16:creationId xmlns:a16="http://schemas.microsoft.com/office/drawing/2014/main" xmlns="" id="{2376EAD9-4C1B-4686-9390-B5EBA292D66D}"/>
              </a:ext>
            </a:extLst>
          </p:cNvPr>
          <p:cNvSpPr/>
          <p:nvPr/>
        </p:nvSpPr>
        <p:spPr>
          <a:xfrm>
            <a:off x="7285625" y="2109519"/>
            <a:ext cx="4753453" cy="1754326"/>
          </a:xfrm>
          <a:prstGeom prst="rect">
            <a:avLst/>
          </a:prstGeom>
        </p:spPr>
        <p:txBody>
          <a:bodyPr wrap="square">
            <a:spAutoFit/>
          </a:bodyPr>
          <a:lstStyle/>
          <a:p>
            <a:pPr algn="just">
              <a:spcAft>
                <a:spcPts val="800"/>
              </a:spcAft>
            </a:pPr>
            <a:r>
              <a:rPr lang="ru-RU" dirty="0" err="1">
                <a:latin typeface="Arial" panose="020B0604020202020204" pitchFamily="34" charset="0"/>
                <a:ea typeface="Times New Roman" panose="02020603050405020304" pitchFamily="18" charset="0"/>
                <a:cs typeface="Arial" panose="020B0604020202020204" pitchFamily="34" charset="0"/>
              </a:rPr>
              <a:t>Четырехрогого</a:t>
            </a:r>
            <a:r>
              <a:rPr lang="ru-RU" dirty="0">
                <a:latin typeface="Arial" panose="020B0604020202020204" pitchFamily="34" charset="0"/>
                <a:ea typeface="Times New Roman" panose="02020603050405020304" pitchFamily="18" charset="0"/>
                <a:cs typeface="Arial" panose="020B0604020202020204" pitchFamily="34" charset="0"/>
              </a:rPr>
              <a:t> бычка (или рогатку) красавцем не назовет даже лучший друг. Рыба эта невелика по размерам – в Ладоге бычок редко вырастает длиннее 20 см, а вот длина его морских родственников может быть 40 см и более.</a:t>
            </a:r>
          </a:p>
        </p:txBody>
      </p:sp>
      <p:sp>
        <p:nvSpPr>
          <p:cNvPr id="27" name="Прямоугольник 26">
            <a:extLst>
              <a:ext uri="{FF2B5EF4-FFF2-40B4-BE49-F238E27FC236}">
                <a16:creationId xmlns:a16="http://schemas.microsoft.com/office/drawing/2014/main" xmlns="" id="{4AE99D99-C7D0-4739-86E0-6D30B1A6EA8A}"/>
              </a:ext>
            </a:extLst>
          </p:cNvPr>
          <p:cNvSpPr/>
          <p:nvPr/>
        </p:nvSpPr>
        <p:spPr>
          <a:xfrm>
            <a:off x="95162" y="3899609"/>
            <a:ext cx="11902264" cy="646331"/>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Остальные животные, сохранившиеся в Ладожском озере с тех времен, когда оно было морским заливом, это различные беспозвоночные – бокоплавы и другие</a:t>
            </a:r>
          </a:p>
        </p:txBody>
      </p:sp>
      <p:sp>
        <p:nvSpPr>
          <p:cNvPr id="9" name="Прямоугольник: скругленные углы 8">
            <a:hlinkClick r:id="rId8" action="ppaction://hlinksldjump"/>
            <a:extLst>
              <a:ext uri="{FF2B5EF4-FFF2-40B4-BE49-F238E27FC236}">
                <a16:creationId xmlns:a16="http://schemas.microsoft.com/office/drawing/2014/main" xmlns="" id="{46C2FCF7-4A59-4AE3-BEFA-29B90A7AFB38}"/>
              </a:ext>
            </a:extLst>
          </p:cNvPr>
          <p:cNvSpPr/>
          <p:nvPr/>
        </p:nvSpPr>
        <p:spPr>
          <a:xfrm>
            <a:off x="3276344" y="6098583"/>
            <a:ext cx="1589607" cy="759417"/>
          </a:xfrm>
          <a:prstGeom prst="roundRect">
            <a:avLst/>
          </a:prstGeom>
          <a:solidFill>
            <a:srgbClr val="FF00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ВЕРНУТЬСЯ ОБРАТНО</a:t>
            </a:r>
          </a:p>
        </p:txBody>
      </p:sp>
    </p:spTree>
    <p:extLst>
      <p:ext uri="{BB962C8B-B14F-4D97-AF65-F5344CB8AC3E}">
        <p14:creationId xmlns:p14="http://schemas.microsoft.com/office/powerpoint/2010/main" val="2199915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hlinkClick r:id="rId2" action="ppaction://hlinksldjump"/>
            <a:extLst>
              <a:ext uri="{FF2B5EF4-FFF2-40B4-BE49-F238E27FC236}">
                <a16:creationId xmlns:a16="http://schemas.microsoft.com/office/drawing/2014/main" xmlns="" id="{7BFD4987-6C0F-46EF-A686-A4C14064F8A6}"/>
              </a:ext>
            </a:extLst>
          </p:cNvPr>
          <p:cNvSpPr/>
          <p:nvPr/>
        </p:nvSpPr>
        <p:spPr>
          <a:xfrm>
            <a:off x="9909618" y="3049291"/>
            <a:ext cx="1589607" cy="759417"/>
          </a:xfrm>
          <a:prstGeom prst="roundRect">
            <a:avLst/>
          </a:prstGeom>
          <a:solidFill>
            <a:srgbClr val="FF00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ВЕРНУТЬСЯ ОБРАТНО</a:t>
            </a:r>
          </a:p>
        </p:txBody>
      </p:sp>
      <p:pic>
        <p:nvPicPr>
          <p:cNvPr id="4" name="Рисунок 3">
            <a:extLst>
              <a:ext uri="{FF2B5EF4-FFF2-40B4-BE49-F238E27FC236}">
                <a16:creationId xmlns:a16="http://schemas.microsoft.com/office/drawing/2014/main" xmlns="" id="{F664CD85-B15D-4E0E-A480-86CC93F17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8076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DCF6EB6A-626B-4A22-A53C-F92E97CF5270}"/>
              </a:ext>
            </a:extLst>
          </p:cNvPr>
          <p:cNvSpPr/>
          <p:nvPr/>
        </p:nvSpPr>
        <p:spPr>
          <a:xfrm>
            <a:off x="152402" y="289679"/>
            <a:ext cx="5788617" cy="1477328"/>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Но есть, конечно, и исключения – тюлени с весьма необычными пищевыми привычками. В Антарктиде, например, живёт вот такой симпатичный тюлень-</a:t>
            </a:r>
            <a:r>
              <a:rPr lang="ru-RU" dirty="0" err="1">
                <a:latin typeface="Arial" panose="020B0604020202020204" pitchFamily="34" charset="0"/>
                <a:ea typeface="Times New Roman" panose="02020603050405020304" pitchFamily="18" charset="0"/>
                <a:cs typeface="Arial" panose="020B0604020202020204" pitchFamily="34" charset="0"/>
              </a:rPr>
              <a:t>улыбака</a:t>
            </a:r>
            <a:r>
              <a:rPr lang="ru-RU" dirty="0">
                <a:latin typeface="Arial" panose="020B0604020202020204" pitchFamily="34" charset="0"/>
                <a:ea typeface="Times New Roman" panose="02020603050405020304" pitchFamily="18" charset="0"/>
                <a:cs typeface="Arial" panose="020B0604020202020204" pitchFamily="34" charset="0"/>
              </a:rPr>
              <a:t>. Но не дайте ему провести себя своим мирным видом! </a:t>
            </a:r>
          </a:p>
        </p:txBody>
      </p:sp>
      <p:pic>
        <p:nvPicPr>
          <p:cNvPr id="3" name="Рисунок 2">
            <a:extLst>
              <a:ext uri="{FF2B5EF4-FFF2-40B4-BE49-F238E27FC236}">
                <a16:creationId xmlns:a16="http://schemas.microsoft.com/office/drawing/2014/main" xmlns="" id="{6BE24754-D399-44CE-AD3D-667A7CAF8765}"/>
              </a:ext>
            </a:extLst>
          </p:cNvPr>
          <p:cNvPicPr>
            <a:picLocks noChangeAspect="1"/>
          </p:cNvPicPr>
          <p:nvPr/>
        </p:nvPicPr>
        <p:blipFill rotWithShape="1">
          <a:blip r:embed="rId2">
            <a:extLst>
              <a:ext uri="{28A0092B-C50C-407E-A947-70E740481C1C}">
                <a14:useLocalDpi xmlns:a14="http://schemas.microsoft.com/office/drawing/2010/main" val="0"/>
              </a:ext>
            </a:extLst>
          </a:blip>
          <a:srcRect l="16647" t="3683" r="10472" b="7174"/>
          <a:stretch/>
        </p:blipFill>
        <p:spPr>
          <a:xfrm>
            <a:off x="0" y="1993092"/>
            <a:ext cx="5788617" cy="4934930"/>
          </a:xfrm>
          <a:prstGeom prst="rect">
            <a:avLst/>
          </a:prstGeom>
        </p:spPr>
      </p:pic>
      <p:sp>
        <p:nvSpPr>
          <p:cNvPr id="4" name="Прямоугольник 3">
            <a:extLst>
              <a:ext uri="{FF2B5EF4-FFF2-40B4-BE49-F238E27FC236}">
                <a16:creationId xmlns:a16="http://schemas.microsoft.com/office/drawing/2014/main" xmlns="" id="{18473F08-9B25-4073-9268-D41AC313C08A}"/>
              </a:ext>
            </a:extLst>
          </p:cNvPr>
          <p:cNvSpPr/>
          <p:nvPr/>
        </p:nvSpPr>
        <p:spPr>
          <a:xfrm>
            <a:off x="6416298" y="289679"/>
            <a:ext cx="5623301" cy="1477328"/>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Стоит тюленю открыть свою пасть, и сразу становится понятно, что своё название – </a:t>
            </a:r>
            <a:r>
              <a:rPr lang="ru-RU" b="1" dirty="0">
                <a:latin typeface="Arial" panose="020B0604020202020204" pitchFamily="34" charset="0"/>
                <a:ea typeface="Times New Roman" panose="02020603050405020304" pitchFamily="18" charset="0"/>
                <a:cs typeface="Arial" panose="020B0604020202020204" pitchFamily="34" charset="0"/>
              </a:rPr>
              <a:t>морской леопард</a:t>
            </a:r>
            <a:r>
              <a:rPr lang="ru-RU" dirty="0">
                <a:latin typeface="Arial" panose="020B0604020202020204" pitchFamily="34" charset="0"/>
                <a:ea typeface="Times New Roman" panose="02020603050405020304" pitchFamily="18" charset="0"/>
                <a:cs typeface="Arial" panose="020B0604020202020204" pitchFamily="34" charset="0"/>
              </a:rPr>
              <a:t> – он получил не зря! Свои мощные острые зубы это ластоногое вовсю использует, добывая себе пищу. </a:t>
            </a:r>
          </a:p>
        </p:txBody>
      </p:sp>
      <p:pic>
        <p:nvPicPr>
          <p:cNvPr id="5" name="Рисунок 4">
            <a:extLst>
              <a:ext uri="{FF2B5EF4-FFF2-40B4-BE49-F238E27FC236}">
                <a16:creationId xmlns:a16="http://schemas.microsoft.com/office/drawing/2014/main" xmlns="" id="{7AE5A10F-A2FA-4C6E-A965-90AA5D577F8B}"/>
              </a:ext>
            </a:extLst>
          </p:cNvPr>
          <p:cNvPicPr>
            <a:picLocks noChangeAspect="1"/>
          </p:cNvPicPr>
          <p:nvPr/>
        </p:nvPicPr>
        <p:blipFill rotWithShape="1">
          <a:blip r:embed="rId3">
            <a:extLst>
              <a:ext uri="{28A0092B-C50C-407E-A947-70E740481C1C}">
                <a14:useLocalDpi xmlns:a14="http://schemas.microsoft.com/office/drawing/2010/main" val="0"/>
              </a:ext>
            </a:extLst>
          </a:blip>
          <a:srcRect t="3985" r="31073"/>
          <a:stretch/>
        </p:blipFill>
        <p:spPr>
          <a:xfrm>
            <a:off x="6416298" y="1993092"/>
            <a:ext cx="5775702" cy="4864908"/>
          </a:xfrm>
          <a:prstGeom prst="rect">
            <a:avLst/>
          </a:prstGeom>
        </p:spPr>
      </p:pic>
      <p:sp>
        <p:nvSpPr>
          <p:cNvPr id="6" name="Прямоугольник 5">
            <a:extLst>
              <a:ext uri="{FF2B5EF4-FFF2-40B4-BE49-F238E27FC236}">
                <a16:creationId xmlns:a16="http://schemas.microsoft.com/office/drawing/2014/main" xmlns="" id="{C04B9C41-D5EA-4513-A598-E17E2B0A9538}"/>
              </a:ext>
            </a:extLst>
          </p:cNvPr>
          <p:cNvSpPr/>
          <p:nvPr/>
        </p:nvSpPr>
        <p:spPr>
          <a:xfrm>
            <a:off x="1421325" y="6198989"/>
            <a:ext cx="3250769" cy="369332"/>
          </a:xfrm>
          <a:prstGeom prst="rect">
            <a:avLst/>
          </a:prstGeom>
        </p:spPr>
        <p:txBody>
          <a:bodyPr wrap="square">
            <a:spAutoFit/>
          </a:bodyPr>
          <a:lstStyle/>
          <a:p>
            <a:r>
              <a:rPr lang="ru-RU" b="1" i="1" dirty="0">
                <a:solidFill>
                  <a:srgbClr val="002060"/>
                </a:solidFill>
                <a:latin typeface="Arial" panose="020B0604020202020204" pitchFamily="34" charset="0"/>
                <a:ea typeface="Calibri" panose="020F0502020204030204" pitchFamily="34" charset="0"/>
                <a:cs typeface="Arial" panose="020B0604020202020204" pitchFamily="34" charset="0"/>
              </a:rPr>
              <a:t>Милый морской леопард</a:t>
            </a:r>
            <a:endParaRPr lang="ru-RU" dirty="0">
              <a:solidFill>
                <a:srgbClr val="002060"/>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xmlns="" id="{F7FD5D3B-05F3-4EFB-BFE2-9CC125CBD8D2}"/>
              </a:ext>
            </a:extLst>
          </p:cNvPr>
          <p:cNvSpPr/>
          <p:nvPr/>
        </p:nvSpPr>
        <p:spPr>
          <a:xfrm>
            <a:off x="7188310" y="6198989"/>
            <a:ext cx="3582365" cy="369332"/>
          </a:xfrm>
          <a:prstGeom prst="rect">
            <a:avLst/>
          </a:prstGeom>
        </p:spPr>
        <p:txBody>
          <a:bodyPr wrap="square">
            <a:spAutoFit/>
          </a:bodyPr>
          <a:lstStyle/>
          <a:p>
            <a:r>
              <a:rPr lang="ru-RU" b="1" i="1" dirty="0">
                <a:solidFill>
                  <a:srgbClr val="002060"/>
                </a:solidFill>
                <a:latin typeface="Arial" panose="020B0604020202020204" pitchFamily="34" charset="0"/>
                <a:ea typeface="Calibri" panose="020F0502020204030204" pitchFamily="34" charset="0"/>
                <a:cs typeface="Arial" panose="020B0604020202020204" pitchFamily="34" charset="0"/>
              </a:rPr>
              <a:t>Он же с открытой пастью</a:t>
            </a:r>
            <a:endParaRPr lang="ru-RU" dirty="0">
              <a:solidFill>
                <a:srgbClr val="002060"/>
              </a:solidFill>
              <a:latin typeface="Arial" panose="020B0604020202020204" pitchFamily="34" charset="0"/>
              <a:cs typeface="Arial" panose="020B0604020202020204" pitchFamily="34" charset="0"/>
            </a:endParaRPr>
          </a:p>
        </p:txBody>
      </p:sp>
      <p:sp>
        <p:nvSpPr>
          <p:cNvPr id="8" name="Прямоугольник: скругленные углы 7">
            <a:hlinkClick r:id="rId4" action="ppaction://hlinksldjump"/>
            <a:extLst>
              <a:ext uri="{FF2B5EF4-FFF2-40B4-BE49-F238E27FC236}">
                <a16:creationId xmlns:a16="http://schemas.microsoft.com/office/drawing/2014/main" xmlns="" id="{96787756-9F78-4E8D-BAC8-8E00572133AC}"/>
              </a:ext>
            </a:extLst>
          </p:cNvPr>
          <p:cNvSpPr/>
          <p:nvPr/>
        </p:nvSpPr>
        <p:spPr>
          <a:xfrm>
            <a:off x="5444106" y="6098583"/>
            <a:ext cx="1589607" cy="759417"/>
          </a:xfrm>
          <a:prstGeom prst="roundRect">
            <a:avLst/>
          </a:prstGeom>
          <a:solidFill>
            <a:srgbClr val="FFFF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2060"/>
                </a:solidFill>
              </a:rPr>
              <a:t>ДАЛЬШЕ</a:t>
            </a:r>
          </a:p>
        </p:txBody>
      </p:sp>
    </p:spTree>
    <p:extLst>
      <p:ext uri="{BB962C8B-B14F-4D97-AF65-F5344CB8AC3E}">
        <p14:creationId xmlns:p14="http://schemas.microsoft.com/office/powerpoint/2010/main" val="3960298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DCF6EB6A-626B-4A22-A53C-F92E97CF5270}"/>
              </a:ext>
            </a:extLst>
          </p:cNvPr>
          <p:cNvSpPr/>
          <p:nvPr/>
        </p:nvSpPr>
        <p:spPr>
          <a:xfrm>
            <a:off x="480446" y="289679"/>
            <a:ext cx="11236273" cy="646331"/>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Морской леопард – безжалостный охотник, который с одинаковым успехом ловит пингвинов и других птиц, неосторожно севших на воду, а также мелких тюленей</a:t>
            </a:r>
          </a:p>
        </p:txBody>
      </p:sp>
      <p:pic>
        <p:nvPicPr>
          <p:cNvPr id="4" name="Рисунок 3">
            <a:extLst>
              <a:ext uri="{FF2B5EF4-FFF2-40B4-BE49-F238E27FC236}">
                <a16:creationId xmlns:a16="http://schemas.microsoft.com/office/drawing/2014/main" xmlns="" id="{2216B722-4F07-437C-9443-83DB10206185}"/>
              </a:ext>
            </a:extLst>
          </p:cNvPr>
          <p:cNvPicPr>
            <a:picLocks noChangeAspect="1"/>
          </p:cNvPicPr>
          <p:nvPr/>
        </p:nvPicPr>
        <p:blipFill rotWithShape="1">
          <a:blip r:embed="rId2">
            <a:extLst>
              <a:ext uri="{28A0092B-C50C-407E-A947-70E740481C1C}">
                <a14:useLocalDpi xmlns:a14="http://schemas.microsoft.com/office/drawing/2010/main" val="0"/>
              </a:ext>
            </a:extLst>
          </a:blip>
          <a:srcRect t="29338" b="10618"/>
          <a:stretch/>
        </p:blipFill>
        <p:spPr>
          <a:xfrm>
            <a:off x="-2" y="1176275"/>
            <a:ext cx="12192001" cy="5681725"/>
          </a:xfrm>
          <a:prstGeom prst="rect">
            <a:avLst/>
          </a:prstGeom>
        </p:spPr>
      </p:pic>
      <p:sp>
        <p:nvSpPr>
          <p:cNvPr id="5" name="Прямоугольник: скругленные углы 4">
            <a:hlinkClick r:id="rId3" action="ppaction://hlinksldjump"/>
            <a:extLst>
              <a:ext uri="{FF2B5EF4-FFF2-40B4-BE49-F238E27FC236}">
                <a16:creationId xmlns:a16="http://schemas.microsoft.com/office/drawing/2014/main" xmlns="" id="{7D5E178F-0C7D-42E3-B4ED-DAC061990537}"/>
              </a:ext>
            </a:extLst>
          </p:cNvPr>
          <p:cNvSpPr/>
          <p:nvPr/>
        </p:nvSpPr>
        <p:spPr>
          <a:xfrm>
            <a:off x="5506099" y="5909643"/>
            <a:ext cx="1589607" cy="759417"/>
          </a:xfrm>
          <a:prstGeom prst="roundRect">
            <a:avLst/>
          </a:prstGeom>
          <a:solidFill>
            <a:srgbClr val="FFFF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2060"/>
                </a:solidFill>
              </a:rPr>
              <a:t>ДАЛЬШЕ</a:t>
            </a:r>
          </a:p>
        </p:txBody>
      </p:sp>
    </p:spTree>
    <p:extLst>
      <p:ext uri="{BB962C8B-B14F-4D97-AF65-F5344CB8AC3E}">
        <p14:creationId xmlns:p14="http://schemas.microsoft.com/office/powerpoint/2010/main" val="1164803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1A2B0E1C-218A-444D-A2CB-2194FE7723C6}"/>
              </a:ext>
            </a:extLst>
          </p:cNvPr>
          <p:cNvSpPr/>
          <p:nvPr/>
        </p:nvSpPr>
        <p:spPr>
          <a:xfrm>
            <a:off x="202310" y="195080"/>
            <a:ext cx="5160104" cy="1754326"/>
          </a:xfrm>
          <a:prstGeom prst="rect">
            <a:avLst/>
          </a:prstGeom>
        </p:spPr>
        <p:txBody>
          <a:bodyPr wrap="square">
            <a:spAutoFit/>
          </a:bodyPr>
          <a:lstStyle/>
          <a:p>
            <a:pPr algn="just">
              <a:spcAft>
                <a:spcPts val="800"/>
              </a:spcAft>
            </a:pPr>
            <a:r>
              <a:rPr lang="ru-RU" dirty="0">
                <a:latin typeface="Arial" panose="020B0604020202020204" pitchFamily="34" charset="0"/>
                <a:ea typeface="Times New Roman" panose="02020603050405020304" pitchFamily="18" charset="0"/>
                <a:cs typeface="Arial" panose="020B0604020202020204" pitchFamily="34" charset="0"/>
              </a:rPr>
              <a:t>Ещё один обитатель Антарктиды, рацион которого отличается от меню остальных ластоногих, - это </a:t>
            </a:r>
            <a:r>
              <a:rPr lang="ru-RU" b="1" dirty="0">
                <a:latin typeface="Arial" panose="020B0604020202020204" pitchFamily="34" charset="0"/>
                <a:ea typeface="Times New Roman" panose="02020603050405020304" pitchFamily="18" charset="0"/>
                <a:cs typeface="Arial" panose="020B0604020202020204" pitchFamily="34" charset="0"/>
              </a:rPr>
              <a:t>тюлень крабоед</a:t>
            </a:r>
            <a:r>
              <a:rPr lang="ru-RU" dirty="0">
                <a:latin typeface="Arial" panose="020B0604020202020204" pitchFamily="34" charset="0"/>
                <a:ea typeface="Times New Roman" panose="02020603050405020304" pitchFamily="18" charset="0"/>
                <a:cs typeface="Arial" panose="020B0604020202020204" pitchFamily="34" charset="0"/>
              </a:rPr>
              <a:t>. Крабов он, правда, не ест, зато с удовольствием питается мелкими рачками – крилем. Справиться с крилем ему помогают его удивительные зубы</a:t>
            </a:r>
          </a:p>
        </p:txBody>
      </p:sp>
      <p:pic>
        <p:nvPicPr>
          <p:cNvPr id="3" name="Рисунок 2">
            <a:extLst>
              <a:ext uri="{FF2B5EF4-FFF2-40B4-BE49-F238E27FC236}">
                <a16:creationId xmlns:a16="http://schemas.microsoft.com/office/drawing/2014/main" xmlns="" id="{CCC2E74D-477B-4BA8-B75B-8BBA277906A8}"/>
              </a:ext>
            </a:extLst>
          </p:cNvPr>
          <p:cNvPicPr>
            <a:picLocks noChangeAspect="1"/>
          </p:cNvPicPr>
          <p:nvPr/>
        </p:nvPicPr>
        <p:blipFill rotWithShape="1">
          <a:blip r:embed="rId2">
            <a:extLst>
              <a:ext uri="{28A0092B-C50C-407E-A947-70E740481C1C}">
                <a14:useLocalDpi xmlns:a14="http://schemas.microsoft.com/office/drawing/2010/main" val="0"/>
              </a:ext>
            </a:extLst>
          </a:blip>
          <a:srcRect t="14147" b="22616"/>
          <a:stretch/>
        </p:blipFill>
        <p:spPr>
          <a:xfrm>
            <a:off x="5595568" y="2064920"/>
            <a:ext cx="6596432" cy="2792845"/>
          </a:xfrm>
          <a:prstGeom prst="rect">
            <a:avLst/>
          </a:prstGeom>
        </p:spPr>
      </p:pic>
      <p:sp>
        <p:nvSpPr>
          <p:cNvPr id="4" name="TextBox 3">
            <a:extLst>
              <a:ext uri="{FF2B5EF4-FFF2-40B4-BE49-F238E27FC236}">
                <a16:creationId xmlns:a16="http://schemas.microsoft.com/office/drawing/2014/main" xmlns="" id="{FD430F92-ED03-4012-BF90-E733D8FCD1F2}"/>
              </a:ext>
            </a:extLst>
          </p:cNvPr>
          <p:cNvSpPr txBox="1"/>
          <p:nvPr/>
        </p:nvSpPr>
        <p:spPr>
          <a:xfrm>
            <a:off x="5595568" y="195080"/>
            <a:ext cx="6394122" cy="1754326"/>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Вот так выглядят зубки тюленя крабоеда – пожалуй, самые необычные зубы в мире млекопитающих. Планктон он ловит примерно так же, как кит – набрал в пасть воду (правда, у него во рту воды помещается намного меньше, чем у кита), и процедил её сквозь «сито» из зубов.</a:t>
            </a:r>
          </a:p>
        </p:txBody>
      </p:sp>
      <p:pic>
        <p:nvPicPr>
          <p:cNvPr id="5" name="Рисунок 4">
            <a:extLst>
              <a:ext uri="{FF2B5EF4-FFF2-40B4-BE49-F238E27FC236}">
                <a16:creationId xmlns:a16="http://schemas.microsoft.com/office/drawing/2014/main" xmlns="" id="{3F503195-EEDF-4734-AADE-C0A8DEE8207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48058" y="4980993"/>
            <a:ext cx="2637482" cy="1406657"/>
          </a:xfrm>
          <a:prstGeom prst="rect">
            <a:avLst/>
          </a:prstGeom>
        </p:spPr>
      </p:pic>
      <p:pic>
        <p:nvPicPr>
          <p:cNvPr id="13" name="Рисунок 12">
            <a:extLst>
              <a:ext uri="{FF2B5EF4-FFF2-40B4-BE49-F238E27FC236}">
                <a16:creationId xmlns:a16="http://schemas.microsoft.com/office/drawing/2014/main" xmlns="" id="{E47425BB-BE18-4C59-9240-3FFB419EB4CF}"/>
              </a:ext>
            </a:extLst>
          </p:cNvPr>
          <p:cNvPicPr>
            <a:picLocks noChangeAspect="1"/>
          </p:cNvPicPr>
          <p:nvPr/>
        </p:nvPicPr>
        <p:blipFill rotWithShape="1">
          <a:blip r:embed="rId4">
            <a:extLst>
              <a:ext uri="{28A0092B-C50C-407E-A947-70E740481C1C}">
                <a14:useLocalDpi xmlns:a14="http://schemas.microsoft.com/office/drawing/2010/main" val="0"/>
              </a:ext>
            </a:extLst>
          </a:blip>
          <a:srcRect l="24072" t="4401" r="4535"/>
          <a:stretch/>
        </p:blipFill>
        <p:spPr>
          <a:xfrm>
            <a:off x="0" y="2064919"/>
            <a:ext cx="5362414" cy="4793080"/>
          </a:xfrm>
          <a:prstGeom prst="rect">
            <a:avLst/>
          </a:prstGeom>
        </p:spPr>
      </p:pic>
      <p:sp>
        <p:nvSpPr>
          <p:cNvPr id="14" name="TextBox 13">
            <a:extLst>
              <a:ext uri="{FF2B5EF4-FFF2-40B4-BE49-F238E27FC236}">
                <a16:creationId xmlns:a16="http://schemas.microsoft.com/office/drawing/2014/main" xmlns="" id="{CB96F496-AC16-41AB-BA75-1403CDEDF330}"/>
              </a:ext>
            </a:extLst>
          </p:cNvPr>
          <p:cNvSpPr txBox="1"/>
          <p:nvPr/>
        </p:nvSpPr>
        <p:spPr>
          <a:xfrm>
            <a:off x="6859682" y="6210150"/>
            <a:ext cx="1414116" cy="400110"/>
          </a:xfrm>
          <a:prstGeom prst="rect">
            <a:avLst/>
          </a:prstGeom>
          <a:noFill/>
        </p:spPr>
        <p:txBody>
          <a:bodyPr wrap="square" rtlCol="0">
            <a:spAutoFit/>
          </a:bodyPr>
          <a:lstStyle/>
          <a:p>
            <a:pPr algn="r"/>
            <a:r>
              <a:rPr lang="ru-RU" sz="2000" b="1" dirty="0">
                <a:solidFill>
                  <a:srgbClr val="002060"/>
                </a:solidFill>
                <a:latin typeface="Arial" panose="020B0604020202020204" pitchFamily="34" charset="0"/>
                <a:cs typeface="Arial" panose="020B0604020202020204" pitchFamily="34" charset="0"/>
              </a:rPr>
              <a:t>Криль</a:t>
            </a:r>
          </a:p>
        </p:txBody>
      </p:sp>
      <p:sp>
        <p:nvSpPr>
          <p:cNvPr id="15" name="Дуга 14">
            <a:extLst>
              <a:ext uri="{FF2B5EF4-FFF2-40B4-BE49-F238E27FC236}">
                <a16:creationId xmlns:a16="http://schemas.microsoft.com/office/drawing/2014/main" xmlns="" id="{16CB773C-B488-4F95-95AE-1F1BB017A603}"/>
              </a:ext>
            </a:extLst>
          </p:cNvPr>
          <p:cNvSpPr/>
          <p:nvPr/>
        </p:nvSpPr>
        <p:spPr>
          <a:xfrm rot="5119351" flipH="1" flipV="1">
            <a:off x="7945740" y="5581604"/>
            <a:ext cx="768018" cy="991240"/>
          </a:xfrm>
          <a:prstGeom prst="arc">
            <a:avLst>
              <a:gd name="adj1" fmla="val 16200000"/>
              <a:gd name="adj2" fmla="val 2413659"/>
            </a:avLst>
          </a:prstGeom>
          <a:ln w="41275">
            <a:solidFill>
              <a:srgbClr val="002060"/>
            </a:solidFill>
            <a:headEnd type="none"/>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cxnSp>
        <p:nvCxnSpPr>
          <p:cNvPr id="16" name="Прямая со стрелкой 15">
            <a:extLst>
              <a:ext uri="{FF2B5EF4-FFF2-40B4-BE49-F238E27FC236}">
                <a16:creationId xmlns:a16="http://schemas.microsoft.com/office/drawing/2014/main" xmlns="" id="{E7002640-10F8-48F0-B524-E2C1FA10F1E2}"/>
              </a:ext>
            </a:extLst>
          </p:cNvPr>
          <p:cNvCxnSpPr>
            <a:cxnSpLocks/>
          </p:cNvCxnSpPr>
          <p:nvPr/>
        </p:nvCxnSpPr>
        <p:spPr>
          <a:xfrm>
            <a:off x="9655972" y="6671811"/>
            <a:ext cx="1612063" cy="0"/>
          </a:xfrm>
          <a:prstGeom prst="straightConnector1">
            <a:avLst/>
          </a:prstGeom>
          <a:ln w="4762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676DB6C-FF14-493C-A9D0-8B2DC223B5C3}"/>
              </a:ext>
            </a:extLst>
          </p:cNvPr>
          <p:cNvSpPr txBox="1"/>
          <p:nvPr/>
        </p:nvSpPr>
        <p:spPr>
          <a:xfrm>
            <a:off x="9606947" y="6276957"/>
            <a:ext cx="1661088" cy="400110"/>
          </a:xfrm>
          <a:prstGeom prst="rect">
            <a:avLst/>
          </a:prstGeom>
          <a:noFill/>
        </p:spPr>
        <p:txBody>
          <a:bodyPr wrap="square" rtlCol="0">
            <a:spAutoFit/>
          </a:bodyPr>
          <a:lstStyle/>
          <a:p>
            <a:pPr algn="ctr"/>
            <a:r>
              <a:rPr lang="ru-RU" sz="2000" b="1" dirty="0">
                <a:solidFill>
                  <a:srgbClr val="002060"/>
                </a:solidFill>
                <a:latin typeface="Arial" panose="020B0604020202020204" pitchFamily="34" charset="0"/>
                <a:cs typeface="Arial" panose="020B0604020202020204" pitchFamily="34" charset="0"/>
              </a:rPr>
              <a:t>6 см</a:t>
            </a:r>
          </a:p>
        </p:txBody>
      </p:sp>
      <p:sp>
        <p:nvSpPr>
          <p:cNvPr id="11" name="Прямоугольник: скругленные углы 10">
            <a:hlinkClick r:id="rId5" action="ppaction://hlinksldjump"/>
            <a:extLst>
              <a:ext uri="{FF2B5EF4-FFF2-40B4-BE49-F238E27FC236}">
                <a16:creationId xmlns:a16="http://schemas.microsoft.com/office/drawing/2014/main" xmlns="" id="{2C5BEB75-A6D6-4874-BF8A-109890884DE3}"/>
              </a:ext>
            </a:extLst>
          </p:cNvPr>
          <p:cNvSpPr/>
          <p:nvPr/>
        </p:nvSpPr>
        <p:spPr>
          <a:xfrm>
            <a:off x="5595568" y="5274368"/>
            <a:ext cx="1589607" cy="759417"/>
          </a:xfrm>
          <a:prstGeom prst="roundRect">
            <a:avLst/>
          </a:prstGeom>
          <a:solidFill>
            <a:srgbClr val="FF0000"/>
          </a:solid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ВЕРНУТЬСЯ ОБРАТНО</a:t>
            </a:r>
          </a:p>
        </p:txBody>
      </p:sp>
    </p:spTree>
    <p:extLst>
      <p:ext uri="{BB962C8B-B14F-4D97-AF65-F5344CB8AC3E}">
        <p14:creationId xmlns:p14="http://schemas.microsoft.com/office/powerpoint/2010/main" val="287270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9E6AAA88-B075-41B7-B32C-F0BFC29EE8DE}"/>
              </a:ext>
            </a:extLst>
          </p:cNvPr>
          <p:cNvSpPr/>
          <p:nvPr/>
        </p:nvSpPr>
        <p:spPr>
          <a:xfrm>
            <a:off x="5735782" y="140700"/>
            <a:ext cx="6358789" cy="1754326"/>
          </a:xfrm>
          <a:prstGeom prst="rect">
            <a:avLst/>
          </a:prstGeom>
        </p:spPr>
        <p:txBody>
          <a:bodyPr wrap="square">
            <a:spAutoFit/>
          </a:bodyPr>
          <a:lstStyle/>
          <a:p>
            <a:pPr algn="just"/>
            <a:r>
              <a:rPr lang="ru-RU" dirty="0">
                <a:latin typeface="Arial" panose="020B0604020202020204" pitchFamily="34" charset="0"/>
                <a:ea typeface="Calibri" panose="020F0502020204030204" pitchFamily="34" charset="0"/>
                <a:cs typeface="Arial" panose="020B0604020202020204" pitchFamily="34" charset="0"/>
              </a:rPr>
              <a:t>Для того, чтобы добраться до тех мест, где живут тюлени, за которыми мы наблюдаем, не нужно лететь на самолете через всю Россию, или неделями бороздить океан на огромном ледоколе. Наши герои обитают совсем недалеко от Санкт-Петербурга, в Ладожском озере, и называются </a:t>
            </a:r>
            <a:r>
              <a:rPr lang="ru-RU" b="1" dirty="0">
                <a:latin typeface="Arial" panose="020B0604020202020204" pitchFamily="34" charset="0"/>
                <a:ea typeface="Calibri" panose="020F0502020204030204" pitchFamily="34" charset="0"/>
                <a:cs typeface="Arial" panose="020B0604020202020204" pitchFamily="34" charset="0"/>
              </a:rPr>
              <a:t>ладожские кольчатые нерпы</a:t>
            </a:r>
            <a:r>
              <a:rPr lang="ru-RU" dirty="0">
                <a:latin typeface="Arial" panose="020B0604020202020204" pitchFamily="34" charset="0"/>
                <a:ea typeface="Calibri" panose="020F050202020403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7330487B-A415-4923-A36A-C50C406D83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489"/>
          <a:stretch/>
        </p:blipFill>
        <p:spPr>
          <a:xfrm>
            <a:off x="5833211" y="1922736"/>
            <a:ext cx="6358269" cy="3934691"/>
          </a:xfrm>
          <a:prstGeom prst="rect">
            <a:avLst/>
          </a:prstGeom>
        </p:spPr>
      </p:pic>
      <p:pic>
        <p:nvPicPr>
          <p:cNvPr id="5" name="Рисунок 4" descr="2010-06-17_0004">
            <a:extLst>
              <a:ext uri="{FF2B5EF4-FFF2-40B4-BE49-F238E27FC236}">
                <a16:creationId xmlns:a16="http://schemas.microsoft.com/office/drawing/2014/main" xmlns="" id="{74F5D3D8-B83E-4069-9B5E-DEB287A6B591}"/>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28180" t="5432" r="21978" b="25415"/>
          <a:stretch/>
        </p:blipFill>
        <p:spPr>
          <a:xfrm>
            <a:off x="0" y="1743559"/>
            <a:ext cx="5527754" cy="5114441"/>
          </a:xfrm>
          <a:prstGeom prst="rect">
            <a:avLst/>
          </a:prstGeom>
        </p:spPr>
      </p:pic>
      <p:sp>
        <p:nvSpPr>
          <p:cNvPr id="6" name="Прямоугольник 5">
            <a:extLst>
              <a:ext uri="{FF2B5EF4-FFF2-40B4-BE49-F238E27FC236}">
                <a16:creationId xmlns:a16="http://schemas.microsoft.com/office/drawing/2014/main" xmlns="" id="{5BDC8D19-3172-4074-999F-20560901A635}"/>
              </a:ext>
            </a:extLst>
          </p:cNvPr>
          <p:cNvSpPr/>
          <p:nvPr/>
        </p:nvSpPr>
        <p:spPr>
          <a:xfrm>
            <a:off x="5832691" y="5885137"/>
            <a:ext cx="6358789" cy="954107"/>
          </a:xfrm>
          <a:prstGeom prst="rect">
            <a:avLst/>
          </a:prstGeom>
        </p:spPr>
        <p:txBody>
          <a:bodyPr wrap="square">
            <a:spAutoFit/>
          </a:bodyPr>
          <a:lstStyle/>
          <a:p>
            <a:pPr algn="just"/>
            <a:r>
              <a:rPr lang="ru-RU" sz="1400" b="1" i="1" dirty="0">
                <a:solidFill>
                  <a:srgbClr val="002060"/>
                </a:solidFill>
                <a:latin typeface="Arial" panose="020B0604020202020204" pitchFamily="34" charset="0"/>
                <a:ea typeface="Calibri" panose="020F0502020204030204" pitchFamily="34" charset="0"/>
                <a:cs typeface="Arial" panose="020B0604020202020204" pitchFamily="34" charset="0"/>
              </a:rPr>
              <a:t>На самолете лететь, конечно, не нужно, но и пешком, скажем прямо, не дойдешь. Приходиться добираться на катере. А что вся лодка заполнена вещами – так это потому, что впереди месяц жизни на необитаемом острове </a:t>
            </a:r>
            <a:r>
              <a:rPr lang="ru-RU" sz="1400" dirty="0">
                <a:solidFill>
                  <a:srgbClr val="00206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endParaRPr lang="ru-RU" sz="1400" dirty="0">
              <a:solidFill>
                <a:srgbClr val="002060"/>
              </a:solidFill>
              <a:latin typeface="Arial" panose="020B0604020202020204" pitchFamily="34" charset="0"/>
              <a:cs typeface="Arial" panose="020B0604020202020204" pitchFamily="34" charset="0"/>
            </a:endParaRPr>
          </a:p>
        </p:txBody>
      </p:sp>
      <p:sp>
        <p:nvSpPr>
          <p:cNvPr id="3" name="Пузырек для мыслей: облако 2">
            <a:extLst>
              <a:ext uri="{FF2B5EF4-FFF2-40B4-BE49-F238E27FC236}">
                <a16:creationId xmlns:a16="http://schemas.microsoft.com/office/drawing/2014/main" xmlns="" id="{E7DD890F-1D8F-4134-80AF-B50DF745074B}"/>
              </a:ext>
            </a:extLst>
          </p:cNvPr>
          <p:cNvSpPr/>
          <p:nvPr/>
        </p:nvSpPr>
        <p:spPr>
          <a:xfrm>
            <a:off x="2272146" y="2145341"/>
            <a:ext cx="2673928" cy="1493244"/>
          </a:xfrm>
          <a:prstGeom prst="cloudCallout">
            <a:avLst>
              <a:gd name="adj1" fmla="val -36209"/>
              <a:gd name="adj2" fmla="val 106108"/>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2060"/>
                </a:solidFill>
                <a:latin typeface="Arial" panose="020B0604020202020204" pitchFamily="34" charset="0"/>
                <a:cs typeface="Arial" panose="020B0604020202020204" pitchFamily="34" charset="0"/>
              </a:rPr>
              <a:t>Едут!!! Спасайся, кто может!!!</a:t>
            </a:r>
          </a:p>
        </p:txBody>
      </p:sp>
      <p:sp>
        <p:nvSpPr>
          <p:cNvPr id="8" name="Прямоугольник: скругленные углы 7">
            <a:hlinkClick r:id="rId4" action="ppaction://hlinksldjump"/>
            <a:extLst>
              <a:ext uri="{FF2B5EF4-FFF2-40B4-BE49-F238E27FC236}">
                <a16:creationId xmlns:a16="http://schemas.microsoft.com/office/drawing/2014/main" xmlns="" id="{110D3C36-1B7D-46DC-9D6D-A34896458B3D}"/>
              </a:ext>
            </a:extLst>
          </p:cNvPr>
          <p:cNvSpPr/>
          <p:nvPr/>
        </p:nvSpPr>
        <p:spPr>
          <a:xfrm>
            <a:off x="2853826" y="140700"/>
            <a:ext cx="2673928" cy="1493244"/>
          </a:xfrm>
          <a:prstGeom prst="roundRect">
            <a:avLst/>
          </a:prstGeom>
          <a:blipFill>
            <a:blip r:embed="rId5"/>
            <a:stretch>
              <a:fillRect/>
            </a:stretch>
          </a:blip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sz="14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Почему же </a:t>
            </a: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тюлень, </a:t>
            </a: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если </a:t>
            </a: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это нерпа</a:t>
            </a: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r"/>
            <a:endParaRPr lang="ru-RU" sz="1400" dirty="0">
              <a:solidFill>
                <a:srgbClr val="002060"/>
              </a:solidFill>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xmlns="" id="{29493994-DD8C-48D3-A9BF-542BB11B030B}"/>
              </a:ext>
            </a:extLst>
          </p:cNvPr>
          <p:cNvSpPr/>
          <p:nvPr/>
        </p:nvSpPr>
        <p:spPr>
          <a:xfrm>
            <a:off x="97429" y="240991"/>
            <a:ext cx="2673928" cy="1200329"/>
          </a:xfrm>
          <a:prstGeom prst="rect">
            <a:avLst/>
          </a:prstGeom>
        </p:spPr>
        <p:txBody>
          <a:bodyPr wrap="square">
            <a:spAutoFit/>
          </a:bodyPr>
          <a:lstStyle/>
          <a:p>
            <a:pPr algn="just"/>
            <a:r>
              <a:rPr lang="ru-RU" b="1" dirty="0">
                <a:solidFill>
                  <a:srgbClr val="002060"/>
                </a:solidFill>
                <a:latin typeface="Arial" panose="020B0604020202020204" pitchFamily="34" charset="0"/>
                <a:ea typeface="Calibri" panose="020F0502020204030204" pitchFamily="34" charset="0"/>
                <a:cs typeface="Arial" panose="020B0604020202020204" pitchFamily="34" charset="0"/>
              </a:rPr>
              <a:t>Щёлкай по этой кнопке, чтобы узнать дополнительную информацию </a:t>
            </a:r>
            <a:r>
              <a:rPr lang="ru-RU" dirty="0">
                <a:solidFill>
                  <a:srgbClr val="00206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ru-RU" b="1"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ru-RU" dirty="0"/>
          </a:p>
        </p:txBody>
      </p:sp>
    </p:spTree>
    <p:extLst>
      <p:ext uri="{BB962C8B-B14F-4D97-AF65-F5344CB8AC3E}">
        <p14:creationId xmlns:p14="http://schemas.microsoft.com/office/powerpoint/2010/main" val="2705515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F10ADB79-9571-4E66-8FEE-D69581AD974E}"/>
              </a:ext>
            </a:extLst>
          </p:cNvPr>
          <p:cNvSpPr/>
          <p:nvPr/>
        </p:nvSpPr>
        <p:spPr>
          <a:xfrm>
            <a:off x="6096000" y="175694"/>
            <a:ext cx="5792541" cy="3923575"/>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Как и все остальные настоящие (или как их еще называют – безухие) тюлени нерпы чувствуют себя вне воды очень неуверенно – ведь их ласты совершенно не приспособлены к перемещению по суше и им приходится ползать на пузе, а таким способом большую скорость не разовьешь. Поэтому на берег нерпы выбираются только в безопасных с их точки зрения местах и от воды далеко не отходят. А где самое безопасное место? Конечно, там, где нет крупных хищников и, главное, людей. Вот и устаиваются ладожские тюлени отдохнуть по берегам небольших необитаемых островов, которых так много в Ладожском озере.</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0ACE8DE8-0A30-4D30-8229-01E274BB80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4" t="35746" r="16887" b="9686"/>
          <a:stretch/>
        </p:blipFill>
        <p:spPr>
          <a:xfrm>
            <a:off x="6096001" y="4211782"/>
            <a:ext cx="6096000" cy="2646218"/>
          </a:xfrm>
          <a:prstGeom prst="rect">
            <a:avLst/>
          </a:prstGeom>
        </p:spPr>
      </p:pic>
      <p:pic>
        <p:nvPicPr>
          <p:cNvPr id="6" name="Рисунок 5">
            <a:extLst>
              <a:ext uri="{FF2B5EF4-FFF2-40B4-BE49-F238E27FC236}">
                <a16:creationId xmlns:a16="http://schemas.microsoft.com/office/drawing/2014/main" xmlns="" id="{BEF86CAC-172B-4568-931F-61AEEB8E7B82}"/>
              </a:ext>
            </a:extLst>
          </p:cNvPr>
          <p:cNvPicPr>
            <a:picLocks noChangeAspect="1"/>
          </p:cNvPicPr>
          <p:nvPr/>
        </p:nvPicPr>
        <p:blipFill rotWithShape="1">
          <a:blip r:embed="rId3">
            <a:extLst>
              <a:ext uri="{28A0092B-C50C-407E-A947-70E740481C1C}">
                <a14:useLocalDpi xmlns:a14="http://schemas.microsoft.com/office/drawing/2010/main" val="0"/>
              </a:ext>
            </a:extLst>
          </a:blip>
          <a:srcRect l="7429" r="40017"/>
          <a:stretch/>
        </p:blipFill>
        <p:spPr>
          <a:xfrm>
            <a:off x="0" y="0"/>
            <a:ext cx="5902036" cy="6858000"/>
          </a:xfrm>
          <a:prstGeom prst="rect">
            <a:avLst/>
          </a:prstGeom>
        </p:spPr>
      </p:pic>
      <p:sp>
        <p:nvSpPr>
          <p:cNvPr id="5" name="Пузырек для мыслей: облако 4">
            <a:extLst>
              <a:ext uri="{FF2B5EF4-FFF2-40B4-BE49-F238E27FC236}">
                <a16:creationId xmlns:a16="http://schemas.microsoft.com/office/drawing/2014/main" xmlns="" id="{9CEC4916-B46C-411A-94B2-2D6FC9A6E836}"/>
              </a:ext>
            </a:extLst>
          </p:cNvPr>
          <p:cNvSpPr/>
          <p:nvPr/>
        </p:nvSpPr>
        <p:spPr>
          <a:xfrm>
            <a:off x="5393412" y="4041647"/>
            <a:ext cx="3115158" cy="1493244"/>
          </a:xfrm>
          <a:prstGeom prst="cloudCallout">
            <a:avLst>
              <a:gd name="adj1" fmla="val 134586"/>
              <a:gd name="adj2" fmla="val 30341"/>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ru-RU" sz="400" b="1" dirty="0">
              <a:solidFill>
                <a:srgbClr val="002060"/>
              </a:solidFill>
              <a:latin typeface="Arial" panose="020B0604020202020204" pitchFamily="34" charset="0"/>
              <a:cs typeface="Arial" panose="020B0604020202020204" pitchFamily="34" charset="0"/>
            </a:endParaRPr>
          </a:p>
          <a:p>
            <a:pPr algn="ctr">
              <a:spcBef>
                <a:spcPts val="600"/>
              </a:spcBef>
            </a:pPr>
            <a:r>
              <a:rPr lang="ru-RU" sz="1600" b="1" dirty="0">
                <a:solidFill>
                  <a:srgbClr val="002060"/>
                </a:solidFill>
                <a:latin typeface="Arial" panose="020B0604020202020204" pitchFamily="34" charset="0"/>
                <a:cs typeface="Arial" panose="020B0604020202020204" pitchFamily="34" charset="0"/>
              </a:rPr>
              <a:t>На Ладоге более 650 островов – есть где голову приклонить</a:t>
            </a:r>
          </a:p>
        </p:txBody>
      </p:sp>
      <p:sp>
        <p:nvSpPr>
          <p:cNvPr id="7" name="Прямоугольник: скругленные углы 6">
            <a:hlinkClick r:id="rId4" action="ppaction://hlinksldjump"/>
            <a:extLst>
              <a:ext uri="{FF2B5EF4-FFF2-40B4-BE49-F238E27FC236}">
                <a16:creationId xmlns:a16="http://schemas.microsoft.com/office/drawing/2014/main" xmlns="" id="{59B1A24B-FF10-4BF1-A35B-7B462AB698BD}"/>
              </a:ext>
            </a:extLst>
          </p:cNvPr>
          <p:cNvSpPr/>
          <p:nvPr/>
        </p:nvSpPr>
        <p:spPr>
          <a:xfrm>
            <a:off x="277090" y="5022667"/>
            <a:ext cx="2673928" cy="1493244"/>
          </a:xfrm>
          <a:prstGeom prst="roundRect">
            <a:avLst/>
          </a:prstGeom>
          <a:blipFill>
            <a:blip r:embed="rId5"/>
            <a:stretch>
              <a:fillRect/>
            </a:stretch>
          </a:blipFill>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sz="14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Кто такие</a:t>
            </a: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ушастые</a:t>
            </a: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тюлени</a:t>
            </a:r>
          </a:p>
          <a:p>
            <a:pPr algn="r"/>
            <a:r>
              <a:rPr lang="ru-RU" sz="1600" b="1"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r"/>
            <a:endParaRPr lang="ru-RU"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349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ED3C7A6F-46F9-463B-8974-641511515EAF}"/>
              </a:ext>
            </a:extLst>
          </p:cNvPr>
          <p:cNvPicPr>
            <a:picLocks noChangeAspect="1"/>
          </p:cNvPicPr>
          <p:nvPr/>
        </p:nvPicPr>
        <p:blipFill rotWithShape="1">
          <a:blip r:embed="rId2">
            <a:extLst>
              <a:ext uri="{28A0092B-C50C-407E-A947-70E740481C1C}">
                <a14:useLocalDpi xmlns:a14="http://schemas.microsoft.com/office/drawing/2010/main" val="0"/>
              </a:ext>
            </a:extLst>
          </a:blip>
          <a:srcRect t="23204" b="4242"/>
          <a:stretch/>
        </p:blipFill>
        <p:spPr>
          <a:xfrm>
            <a:off x="0" y="960895"/>
            <a:ext cx="12192000" cy="5897106"/>
          </a:xfrm>
          <a:prstGeom prst="rect">
            <a:avLst/>
          </a:prstGeom>
        </p:spPr>
      </p:pic>
      <p:sp>
        <p:nvSpPr>
          <p:cNvPr id="4" name="Прямоугольник 3">
            <a:extLst>
              <a:ext uri="{FF2B5EF4-FFF2-40B4-BE49-F238E27FC236}">
                <a16:creationId xmlns:a16="http://schemas.microsoft.com/office/drawing/2014/main" xmlns="" id="{18AF40AB-C2F6-477E-953F-D82DCA33A639}"/>
              </a:ext>
            </a:extLst>
          </p:cNvPr>
          <p:cNvSpPr/>
          <p:nvPr/>
        </p:nvSpPr>
        <p:spPr>
          <a:xfrm>
            <a:off x="263472" y="175694"/>
            <a:ext cx="11625070" cy="663580"/>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Особенно любят ладожские нерпы тихие летние дни, когда на Ладоге штиль и поверхность воды, как зеркало. Ну и когда поблизости не проходят лодки/байдарки/катера и прочие плавсредства. Тишина!!!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0826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640D1B4A-7151-44AF-B407-DD1D14E7C0ED}"/>
              </a:ext>
            </a:extLst>
          </p:cNvPr>
          <p:cNvSpPr/>
          <p:nvPr/>
        </p:nvSpPr>
        <p:spPr>
          <a:xfrm>
            <a:off x="6497783" y="154178"/>
            <a:ext cx="5531092" cy="2441759"/>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Поэтому летом мы, как и нерпы, тоже живем на этих крошечных островках в Ладоге, вдали от людей (и от крупных хищников </a:t>
            </a:r>
            <a:r>
              <a:rPr lang="ru-RU" dirty="0">
                <a:latin typeface="Arial" panose="020B0604020202020204" pitchFamily="34" charset="0"/>
                <a:ea typeface="Calibri" panose="020F0502020204030204" pitchFamily="34" charset="0"/>
                <a:cs typeface="Arial" panose="020B0604020202020204" pitchFamily="34" charset="0"/>
                <a:sym typeface="Segoe UI Emoji" panose="020B0502040204020203" pitchFamily="34" charset="0"/>
              </a:rPr>
              <a:t>😊</a:t>
            </a:r>
            <a:r>
              <a:rPr lang="ru-RU" dirty="0">
                <a:latin typeface="Arial" panose="020B0604020202020204" pitchFamily="34" charset="0"/>
                <a:ea typeface="Calibri" panose="020F0502020204030204" pitchFamily="34" charset="0"/>
                <a:cs typeface="Arial" panose="020B0604020202020204" pitchFamily="34" charset="0"/>
              </a:rPr>
              <a:t>), и в непосредственной близости от тюленей, птиц и других удивительных обитателей островного мира. За долгие годы нам удалось узнать многие их маленькие тайны и секреты, некоторыми из которых я и хочу поделиться с вами.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1E70A2CE-0295-4749-82F0-264603E413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792"/>
          <a:stretch/>
        </p:blipFill>
        <p:spPr>
          <a:xfrm>
            <a:off x="0" y="0"/>
            <a:ext cx="6328398" cy="6858000"/>
          </a:xfrm>
          <a:prstGeom prst="rect">
            <a:avLst/>
          </a:prstGeom>
        </p:spPr>
      </p:pic>
      <p:pic>
        <p:nvPicPr>
          <p:cNvPr id="6" name="Рисунок 5">
            <a:extLst>
              <a:ext uri="{FF2B5EF4-FFF2-40B4-BE49-F238E27FC236}">
                <a16:creationId xmlns:a16="http://schemas.microsoft.com/office/drawing/2014/main" xmlns="" id="{3810A625-0D62-487B-BEBE-7D01926BF87C}"/>
              </a:ext>
            </a:extLst>
          </p:cNvPr>
          <p:cNvPicPr>
            <a:picLocks noChangeAspect="1"/>
          </p:cNvPicPr>
          <p:nvPr/>
        </p:nvPicPr>
        <p:blipFill rotWithShape="1">
          <a:blip r:embed="rId3">
            <a:extLst>
              <a:ext uri="{28A0092B-C50C-407E-A947-70E740481C1C}">
                <a14:useLocalDpi xmlns:a14="http://schemas.microsoft.com/office/drawing/2010/main" val="0"/>
              </a:ext>
            </a:extLst>
          </a:blip>
          <a:srcRect l="32716" b="32786"/>
          <a:stretch/>
        </p:blipFill>
        <p:spPr>
          <a:xfrm>
            <a:off x="6497783" y="2712895"/>
            <a:ext cx="5694217" cy="4145105"/>
          </a:xfrm>
          <a:prstGeom prst="rect">
            <a:avLst/>
          </a:prstGeom>
        </p:spPr>
      </p:pic>
      <p:sp>
        <p:nvSpPr>
          <p:cNvPr id="7" name="Прямоугольник 6">
            <a:extLst>
              <a:ext uri="{FF2B5EF4-FFF2-40B4-BE49-F238E27FC236}">
                <a16:creationId xmlns:a16="http://schemas.microsoft.com/office/drawing/2014/main" xmlns="" id="{9343B4C2-77E4-4E71-9CCE-8794DFD6F517}"/>
              </a:ext>
            </a:extLst>
          </p:cNvPr>
          <p:cNvSpPr/>
          <p:nvPr/>
        </p:nvSpPr>
        <p:spPr>
          <a:xfrm>
            <a:off x="2464231" y="372461"/>
            <a:ext cx="3520662" cy="1477328"/>
          </a:xfrm>
          <a:prstGeom prst="rect">
            <a:avLst/>
          </a:prstGeom>
        </p:spPr>
        <p:txBody>
          <a:bodyPr wrap="square">
            <a:spAutoFit/>
          </a:bodyPr>
          <a:lstStyle/>
          <a:p>
            <a:r>
              <a:rPr lang="ru-RU" b="1" i="1" dirty="0">
                <a:solidFill>
                  <a:srgbClr val="002060"/>
                </a:solidFill>
                <a:latin typeface="Arial" panose="020B0604020202020204" pitchFamily="34" charset="0"/>
                <a:ea typeface="Calibri" panose="020F0502020204030204" pitchFamily="34" charset="0"/>
                <a:cs typeface="Arial" panose="020B0604020202020204" pitchFamily="34" charset="0"/>
              </a:rPr>
              <a:t>Лодка уходит, и ближайшие полтора-два месяца вся наша компания – это тюлени, чайки, крачки и другие птицы</a:t>
            </a:r>
            <a:endParaRPr lang="ru-RU"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577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2577B2EA-74DA-4BE1-B602-830DC48746BF}"/>
              </a:ext>
            </a:extLst>
          </p:cNvPr>
          <p:cNvSpPr/>
          <p:nvPr/>
        </p:nvSpPr>
        <p:spPr>
          <a:xfrm>
            <a:off x="8617526" y="406744"/>
            <a:ext cx="3325092" cy="4781502"/>
          </a:xfrm>
          <a:prstGeom prst="rect">
            <a:avLst/>
          </a:prstGeom>
        </p:spPr>
        <p:txBody>
          <a:bodyPr wrap="square">
            <a:spAutoFit/>
          </a:bodyPr>
          <a:lstStyle/>
          <a:p>
            <a:pPr>
              <a:lnSpc>
                <a:spcPct val="107000"/>
              </a:lnSpc>
              <a:spcAft>
                <a:spcPts val="800"/>
              </a:spcAft>
            </a:pPr>
            <a:r>
              <a:rPr lang="ru-RU" sz="2000" b="1" dirty="0">
                <a:solidFill>
                  <a:srgbClr val="002060"/>
                </a:solidFill>
                <a:latin typeface="Arial" panose="020B0604020202020204" pitchFamily="34" charset="0"/>
                <a:ea typeface="Calibri" panose="020F0502020204030204" pitchFamily="34" charset="0"/>
                <a:cs typeface="Arial" panose="020B0604020202020204" pitchFamily="34" charset="0"/>
              </a:rPr>
              <a:t>Сегодня мы выясним, откуда взялись в пресном озере морские млекопитающие (и не только млекопитающие!), почему нерпу называют «кольчатая», где эти животные устраиваются отдохнуть, как они передвигаются в воде, что едят, и многое-многое другое… </a:t>
            </a:r>
          </a:p>
          <a:p>
            <a:pPr>
              <a:lnSpc>
                <a:spcPct val="107000"/>
              </a:lnSpc>
              <a:spcAft>
                <a:spcPts val="800"/>
              </a:spcAft>
            </a:pPr>
            <a:r>
              <a:rPr lang="ru-RU" sz="2000" b="1" dirty="0">
                <a:solidFill>
                  <a:srgbClr val="002060"/>
                </a:solidFill>
                <a:latin typeface="Arial" panose="020B0604020202020204" pitchFamily="34" charset="0"/>
                <a:ea typeface="Calibri" panose="020F0502020204030204" pitchFamily="34" charset="0"/>
                <a:cs typeface="Arial" panose="020B0604020202020204" pitchFamily="34" charset="0"/>
              </a:rPr>
              <a:t>Итак, в путь</a:t>
            </a:r>
            <a:endParaRPr lang="ru-RU"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xmlns="" id="{B10512C5-B1B4-49FF-B3EA-23562A03C7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136"/>
          <a:stretch/>
        </p:blipFill>
        <p:spPr>
          <a:xfrm>
            <a:off x="0" y="0"/>
            <a:ext cx="8400081" cy="6858000"/>
          </a:xfrm>
          <a:prstGeom prst="rect">
            <a:avLst/>
          </a:prstGeom>
        </p:spPr>
      </p:pic>
    </p:spTree>
    <p:extLst>
      <p:ext uri="{BB962C8B-B14F-4D97-AF65-F5344CB8AC3E}">
        <p14:creationId xmlns:p14="http://schemas.microsoft.com/office/powerpoint/2010/main" val="414491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FD79EC64-3839-4143-8DE7-828F0B57D163}"/>
              </a:ext>
            </a:extLst>
          </p:cNvPr>
          <p:cNvSpPr/>
          <p:nvPr/>
        </p:nvSpPr>
        <p:spPr>
          <a:xfrm>
            <a:off x="6096000" y="152670"/>
            <a:ext cx="5915891" cy="2738122"/>
          </a:xfrm>
          <a:prstGeom prst="rect">
            <a:avLst/>
          </a:prstGeom>
        </p:spPr>
        <p:txBody>
          <a:bodyPr wrap="square">
            <a:spAutoFit/>
          </a:bodyPr>
          <a:lstStyle/>
          <a:p>
            <a:pPr algn="just">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Совсем недалеко от нашего города раскинулось Ладожское озеро – крупнейший пресный водоем Европы. На территории, которую оно занимает, легко уместились бы 24 таких государства, как Сингапур, или два (ну, почти-почти два </a:t>
            </a:r>
            <a:r>
              <a:rPr lang="ru-RU" dirty="0">
                <a:latin typeface="Arial" panose="020B0604020202020204" pitchFamily="34" charset="0"/>
                <a:ea typeface="Calibri" panose="020F0502020204030204" pitchFamily="34" charset="0"/>
                <a:cs typeface="Arial" panose="020B0604020202020204" pitchFamily="34" charset="0"/>
                <a:sym typeface="Segoe UI Emoji" panose="020B0502040204020203" pitchFamily="34" charset="0"/>
              </a:rPr>
              <a:t>😊</a:t>
            </a:r>
            <a:r>
              <a:rPr lang="ru-RU" dirty="0">
                <a:latin typeface="Arial" panose="020B0604020202020204" pitchFamily="34" charset="0"/>
                <a:ea typeface="Calibri" panose="020F0502020204030204" pitchFamily="34" charset="0"/>
                <a:cs typeface="Arial" panose="020B0604020202020204" pitchFamily="34" charset="0"/>
              </a:rPr>
              <a:t>) острова Кипр. Да что там, на этой площади спокойно разместилась бы Черногория (причем еще осталось бы место для 5 «</a:t>
            </a:r>
            <a:r>
              <a:rPr lang="ru-RU" dirty="0" err="1">
                <a:latin typeface="Arial" panose="020B0604020202020204" pitchFamily="34" charset="0"/>
                <a:ea typeface="Calibri" panose="020F0502020204030204" pitchFamily="34" charset="0"/>
                <a:cs typeface="Arial" panose="020B0604020202020204" pitchFamily="34" charset="0"/>
              </a:rPr>
              <a:t>Сингапуров</a:t>
            </a:r>
            <a:r>
              <a:rPr lang="ru-RU" dirty="0">
                <a:latin typeface="Arial" panose="020B0604020202020204" pitchFamily="34" charset="0"/>
                <a:ea typeface="Calibri" panose="020F0502020204030204" pitchFamily="34" charset="0"/>
                <a:cs typeface="Arial" panose="020B0604020202020204" pitchFamily="34" charset="0"/>
              </a:rPr>
              <a:t>»), и даже Израиль по площади лишь немногим больше Ладоги.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5">
            <a:extLst>
              <a:ext uri="{FF2B5EF4-FFF2-40B4-BE49-F238E27FC236}">
                <a16:creationId xmlns:a16="http://schemas.microsoft.com/office/drawing/2014/main" xmlns="" id="{487FD7A6-3FA1-4100-9CA2-457274E4AC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546" t="8864" r="46065" b="2847"/>
          <a:stretch>
            <a:fillRect/>
          </a:stretch>
        </p:blipFill>
        <p:spPr bwMode="auto">
          <a:xfrm>
            <a:off x="0" y="0"/>
            <a:ext cx="5775325" cy="6858000"/>
          </a:xfrm>
          <a:prstGeom prst="rect">
            <a:avLst/>
          </a:prstGeom>
          <a:noFill/>
          <a:ln w="9525">
            <a:solidFill>
              <a:srgbClr val="003300"/>
            </a:solidFill>
            <a:miter lim="800000"/>
            <a:headEnd/>
            <a:tailEnd/>
          </a:ln>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xmlns="" id="{92634482-EBE5-4C5B-A4EC-75ED1AEB5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3084492"/>
            <a:ext cx="3838414" cy="3773508"/>
          </a:xfrm>
          <a:prstGeom prst="rect">
            <a:avLst/>
          </a:prstGeom>
        </p:spPr>
      </p:pic>
      <p:sp>
        <p:nvSpPr>
          <p:cNvPr id="6" name="Прямоугольник 5">
            <a:extLst>
              <a:ext uri="{FF2B5EF4-FFF2-40B4-BE49-F238E27FC236}">
                <a16:creationId xmlns:a16="http://schemas.microsoft.com/office/drawing/2014/main" xmlns="" id="{A98199F7-AA20-4207-A1A8-7C452ED085E2}"/>
              </a:ext>
            </a:extLst>
          </p:cNvPr>
          <p:cNvSpPr/>
          <p:nvPr/>
        </p:nvSpPr>
        <p:spPr>
          <a:xfrm>
            <a:off x="10058400" y="3084492"/>
            <a:ext cx="1957022" cy="2246769"/>
          </a:xfrm>
          <a:prstGeom prst="rect">
            <a:avLst/>
          </a:prstGeom>
        </p:spPr>
        <p:txBody>
          <a:bodyPr wrap="square">
            <a:spAutoFit/>
          </a:bodyPr>
          <a:lstStyle/>
          <a:p>
            <a:r>
              <a:rPr lang="ru-RU" sz="1400" b="1" i="1" dirty="0">
                <a:solidFill>
                  <a:srgbClr val="002060"/>
                </a:solidFill>
                <a:latin typeface="Arial" panose="020B0604020202020204" pitchFamily="34" charset="0"/>
                <a:ea typeface="Calibri" panose="020F0502020204030204" pitchFamily="34" charset="0"/>
                <a:cs typeface="Arial" panose="020B0604020202020204" pitchFamily="34" charset="0"/>
              </a:rPr>
              <a:t>На севере Ладоги в некоторых местах глубины достигают более 200 метров. Именно в северной части озера находится большинство островов</a:t>
            </a:r>
            <a:endParaRPr lang="ru-RU" sz="1400" dirty="0">
              <a:solidFill>
                <a:srgbClr val="002060"/>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xmlns="" id="{55FEDDF7-5185-40FB-A94D-FF9733CE4AC0}"/>
              </a:ext>
            </a:extLst>
          </p:cNvPr>
          <p:cNvSpPr/>
          <p:nvPr/>
        </p:nvSpPr>
        <p:spPr>
          <a:xfrm>
            <a:off x="10054869" y="5385479"/>
            <a:ext cx="1957022" cy="738664"/>
          </a:xfrm>
          <a:prstGeom prst="rect">
            <a:avLst/>
          </a:prstGeom>
        </p:spPr>
        <p:txBody>
          <a:bodyPr wrap="square">
            <a:spAutoFit/>
          </a:bodyPr>
          <a:lstStyle/>
          <a:p>
            <a:r>
              <a:rPr lang="ru-RU" sz="1400" b="1" i="1" dirty="0">
                <a:solidFill>
                  <a:srgbClr val="002060"/>
                </a:solidFill>
                <a:latin typeface="Arial" panose="020B0604020202020204" pitchFamily="34" charset="0"/>
                <a:ea typeface="Calibri" panose="020F0502020204030204" pitchFamily="34" charset="0"/>
                <a:cs typeface="Arial" panose="020B0604020202020204" pitchFamily="34" charset="0"/>
              </a:rPr>
              <a:t>Южная часть Ладожского озера мелководная. </a:t>
            </a:r>
          </a:p>
        </p:txBody>
      </p:sp>
      <p:cxnSp>
        <p:nvCxnSpPr>
          <p:cNvPr id="9" name="Прямая со стрелкой 8">
            <a:extLst>
              <a:ext uri="{FF2B5EF4-FFF2-40B4-BE49-F238E27FC236}">
                <a16:creationId xmlns:a16="http://schemas.microsoft.com/office/drawing/2014/main" xmlns="" id="{A7259B6A-5E3E-4CF3-805A-206206E838A9}"/>
              </a:ext>
            </a:extLst>
          </p:cNvPr>
          <p:cNvCxnSpPr>
            <a:cxnSpLocks/>
          </p:cNvCxnSpPr>
          <p:nvPr/>
        </p:nvCxnSpPr>
        <p:spPr>
          <a:xfrm>
            <a:off x="7501180" y="4031911"/>
            <a:ext cx="2433235" cy="0"/>
          </a:xfrm>
          <a:prstGeom prst="straightConnector1">
            <a:avLst/>
          </a:prstGeom>
          <a:ln w="4762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xmlns="" id="{2456060E-709E-49E5-8A8C-CD42ACD4E35B}"/>
              </a:ext>
            </a:extLst>
          </p:cNvPr>
          <p:cNvCxnSpPr>
            <a:cxnSpLocks/>
          </p:cNvCxnSpPr>
          <p:nvPr/>
        </p:nvCxnSpPr>
        <p:spPr>
          <a:xfrm>
            <a:off x="8307092" y="5566246"/>
            <a:ext cx="1627323" cy="0"/>
          </a:xfrm>
          <a:prstGeom prst="straightConnector1">
            <a:avLst/>
          </a:prstGeom>
          <a:ln w="4762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804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2736</Words>
  <Application>Microsoft Office PowerPoint</Application>
  <PresentationFormat>Широкоэкранный</PresentationFormat>
  <Paragraphs>123</Paragraphs>
  <Slides>36</Slides>
  <Notes>0</Notes>
  <HiddenSlides>0</HiddenSlides>
  <MMClips>3</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36</vt:i4>
      </vt:variant>
    </vt:vector>
  </HeadingPairs>
  <TitlesOfParts>
    <vt:vector size="43" baseType="lpstr">
      <vt:lpstr>Arial</vt:lpstr>
      <vt:lpstr>Calibri</vt:lpstr>
      <vt:lpstr>Calibri Light</vt:lpstr>
      <vt:lpstr>Segoe UI Emoji</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Мария Соколовская</dc:creator>
  <cp:lastModifiedBy>Maria</cp:lastModifiedBy>
  <cp:revision>52</cp:revision>
  <dcterms:created xsi:type="dcterms:W3CDTF">2020-06-30T05:23:34Z</dcterms:created>
  <dcterms:modified xsi:type="dcterms:W3CDTF">2024-03-26T15:56:32Z</dcterms:modified>
</cp:coreProperties>
</file>