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95" r:id="rId3"/>
    <p:sldId id="496" r:id="rId4"/>
    <p:sldId id="499" r:id="rId5"/>
    <p:sldId id="497" r:id="rId6"/>
    <p:sldId id="501" r:id="rId7"/>
    <p:sldId id="502" r:id="rId8"/>
    <p:sldId id="491" r:id="rId9"/>
    <p:sldId id="513" r:id="rId10"/>
    <p:sldId id="512" r:id="rId11"/>
    <p:sldId id="505" r:id="rId12"/>
    <p:sldId id="489" r:id="rId13"/>
    <p:sldId id="492" r:id="rId14"/>
    <p:sldId id="508" r:id="rId15"/>
    <p:sldId id="507" r:id="rId16"/>
    <p:sldId id="506" r:id="rId17"/>
    <p:sldId id="503" r:id="rId18"/>
    <p:sldId id="509" r:id="rId19"/>
    <p:sldId id="515" r:id="rId20"/>
    <p:sldId id="510" r:id="rId21"/>
    <p:sldId id="488" r:id="rId22"/>
    <p:sldId id="511" r:id="rId23"/>
    <p:sldId id="450" r:id="rId24"/>
    <p:sldId id="284" r:id="rId25"/>
    <p:sldId id="286" r:id="rId26"/>
    <p:sldId id="487" r:id="rId27"/>
    <p:sldId id="493" r:id="rId28"/>
    <p:sldId id="490" r:id="rId29"/>
    <p:sldId id="494" r:id="rId30"/>
    <p:sldId id="262" r:id="rId31"/>
    <p:sldId id="518" r:id="rId32"/>
    <p:sldId id="260" r:id="rId33"/>
    <p:sldId id="514" r:id="rId34"/>
    <p:sldId id="519" r:id="rId35"/>
    <p:sldId id="517" r:id="rId36"/>
    <p:sldId id="520" r:id="rId37"/>
    <p:sldId id="51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003300"/>
    <a:srgbClr val="0066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4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8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24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3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8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70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86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6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79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51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06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50B5-0FBF-423A-AC15-2330370F997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1E00-CBC2-4C9A-870F-EC55FA3E6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img-fotki.yandex.ru/get/4129/137106206.229/0_a500a_e690366b_orig.jpg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B5237D6-D2DA-44B0-BE1B-917986B44F17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8CA022-0565-4226-83BF-7D1B58FBC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36A5BDD-3328-4F3A-924F-BBFB07006DDE}"/>
                </a:ext>
              </a:extLst>
            </p:cNvPr>
            <p:cNvGrpSpPr/>
            <p:nvPr/>
          </p:nvGrpSpPr>
          <p:grpSpPr>
            <a:xfrm>
              <a:off x="801960" y="2530165"/>
              <a:ext cx="3770040" cy="4187454"/>
              <a:chOff x="429514" y="2547546"/>
              <a:chExt cx="3770040" cy="4187454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AB4981C7-7EC9-4EDE-9DFE-EDC723EA3DF9}"/>
                  </a:ext>
                </a:extLst>
              </p:cNvPr>
              <p:cNvSpPr/>
              <p:nvPr/>
            </p:nvSpPr>
            <p:spPr>
              <a:xfrm>
                <a:off x="1918442" y="2812472"/>
                <a:ext cx="290946" cy="4294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EC728895-BB3F-4E84-BD12-FA6535AF8D93}"/>
                  </a:ext>
                </a:extLst>
              </p:cNvPr>
              <p:cNvSpPr/>
              <p:nvPr/>
            </p:nvSpPr>
            <p:spPr>
              <a:xfrm>
                <a:off x="2169061" y="2812472"/>
                <a:ext cx="290946" cy="4294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D6AADE0E-EB34-44E7-BED8-9792130886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77"/>
              <a:stretch/>
            </p:blipFill>
            <p:spPr>
              <a:xfrm flipH="1">
                <a:off x="429514" y="2547546"/>
                <a:ext cx="3770040" cy="4187454"/>
              </a:xfrm>
              <a:prstGeom prst="rect">
                <a:avLst/>
              </a:prstGeom>
            </p:spPr>
          </p:pic>
        </p:grp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4A543DE-29BB-4FC0-AD19-62E21A49E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9" t="90216" r="38637" b="5656"/>
            <a:stretch/>
          </p:blipFill>
          <p:spPr>
            <a:xfrm>
              <a:off x="3311232" y="6451970"/>
              <a:ext cx="2327565" cy="283030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79CB3049-E76D-4964-987B-2CACD2B4BFE2}"/>
                </a:ext>
              </a:extLst>
            </p:cNvPr>
            <p:cNvGrpSpPr/>
            <p:nvPr/>
          </p:nvGrpSpPr>
          <p:grpSpPr>
            <a:xfrm>
              <a:off x="4944446" y="3030619"/>
              <a:ext cx="3770040" cy="3494727"/>
              <a:chOff x="4309565" y="3048000"/>
              <a:chExt cx="3770040" cy="3494727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0A93E82D-7A7E-4A98-A2B3-9620138F38C9}"/>
                  </a:ext>
                </a:extLst>
              </p:cNvPr>
              <p:cNvSpPr/>
              <p:nvPr/>
            </p:nvSpPr>
            <p:spPr>
              <a:xfrm>
                <a:off x="6289964" y="4641273"/>
                <a:ext cx="429491" cy="4156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02AFB176-6C87-4511-A42B-D72F1646645D}"/>
                  </a:ext>
                </a:extLst>
              </p:cNvPr>
              <p:cNvSpPr/>
              <p:nvPr/>
            </p:nvSpPr>
            <p:spPr>
              <a:xfrm rot="20255410">
                <a:off x="5964703" y="5160686"/>
                <a:ext cx="1151326" cy="6767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2B225F55-FA68-4C40-8A1F-29B3699B22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813" r="-148" b="16507"/>
              <a:stretch/>
            </p:blipFill>
            <p:spPr>
              <a:xfrm>
                <a:off x="4309565" y="3048000"/>
                <a:ext cx="3770040" cy="3494727"/>
              </a:xfrm>
              <a:prstGeom prst="rect">
                <a:avLst/>
              </a:prstGeom>
            </p:spPr>
          </p:pic>
        </p:grpSp>
        <p:sp>
          <p:nvSpPr>
            <p:cNvPr id="17" name="Пузырек для мыслей: облако 16">
              <a:extLst>
                <a:ext uri="{FF2B5EF4-FFF2-40B4-BE49-F238E27FC236}">
                  <a16:creationId xmlns:a16="http://schemas.microsoft.com/office/drawing/2014/main" id="{50407C0B-5C84-43A6-8EE4-274F593993B4}"/>
                </a:ext>
              </a:extLst>
            </p:cNvPr>
            <p:cNvSpPr/>
            <p:nvPr/>
          </p:nvSpPr>
          <p:spPr>
            <a:xfrm>
              <a:off x="2812470" y="1360446"/>
              <a:ext cx="2826327" cy="1302182"/>
            </a:xfrm>
            <a:prstGeom prst="cloudCallout">
              <a:avLst>
                <a:gd name="adj1" fmla="val -52204"/>
                <a:gd name="adj2" fmla="val 126267"/>
              </a:avLst>
            </a:prstGeom>
            <a:solidFill>
              <a:srgbClr val="FFFF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Ракообразные – это кто???</a:t>
              </a:r>
            </a:p>
          </p:txBody>
        </p:sp>
        <p:sp>
          <p:nvSpPr>
            <p:cNvPr id="19" name="Пузырек для мыслей: облако 18">
              <a:extLst>
                <a:ext uri="{FF2B5EF4-FFF2-40B4-BE49-F238E27FC236}">
                  <a16:creationId xmlns:a16="http://schemas.microsoft.com/office/drawing/2014/main" id="{9AB02C4D-6494-40A1-86E0-71AA90AD7A1D}"/>
                </a:ext>
              </a:extLst>
            </p:cNvPr>
            <p:cNvSpPr/>
            <p:nvPr/>
          </p:nvSpPr>
          <p:spPr>
            <a:xfrm>
              <a:off x="4689753" y="2687827"/>
              <a:ext cx="2826327" cy="1302182"/>
            </a:xfrm>
            <a:prstGeom prst="cloudCallout">
              <a:avLst>
                <a:gd name="adj1" fmla="val 12011"/>
                <a:gd name="adj2" fmla="val 158186"/>
              </a:avLst>
            </a:prstGeom>
            <a:solidFill>
              <a:srgbClr val="FFFF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Ракообразные – это МЫ!!!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B97D8-A9CC-4ACF-A0DA-CF51DC3B6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116" y="152490"/>
            <a:ext cx="7772400" cy="1038946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Ракообразные</a:t>
            </a:r>
          </a:p>
        </p:txBody>
      </p:sp>
    </p:spTree>
    <p:extLst>
      <p:ext uri="{BB962C8B-B14F-4D97-AF65-F5344CB8AC3E}">
        <p14:creationId xmlns:p14="http://schemas.microsoft.com/office/powerpoint/2010/main" val="181345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>
            <a:extLst>
              <a:ext uri="{FF2B5EF4-FFF2-40B4-BE49-F238E27FC236}">
                <a16:creationId xmlns:a16="http://schemas.microsoft.com/office/drawing/2014/main" id="{DA0279BB-BAEC-4E55-9B46-D9928B05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7" y="130586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cs typeface="Arial" panose="020B0604020202020204" pitchFamily="34" charset="0"/>
              </a:rPr>
              <a:t>Кроме того, животные используют клешни, чтобы защищаться от хищников и драться друг с другом. </a:t>
            </a:r>
          </a:p>
        </p:txBody>
      </p:sp>
      <p:pic>
        <p:nvPicPr>
          <p:cNvPr id="44035" name="Рисунок 3">
            <a:extLst>
              <a:ext uri="{FF2B5EF4-FFF2-40B4-BE49-F238E27FC236}">
                <a16:creationId xmlns:a16="http://schemas.microsoft.com/office/drawing/2014/main" id="{AE266B67-4C55-459C-83B9-A91BB0574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390"/>
            <a:ext cx="3687656" cy="289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7D5408-B9BD-4117-A9CE-487C38C45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91" y="1132390"/>
            <a:ext cx="5217509" cy="2898616"/>
          </a:xfrm>
          <a:prstGeom prst="rect">
            <a:avLst/>
          </a:prstGeom>
        </p:spPr>
      </p:pic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E53AB256-26D2-49D7-B328-09F11887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3" y="4172526"/>
            <a:ext cx="3463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Этого краба называют </a:t>
            </a:r>
            <a:r>
              <a:rPr lang="ru-RU" altLang="ru-RU" sz="2000" b="1" dirty="0">
                <a:solidFill>
                  <a:srgbClr val="000066"/>
                </a:solidFill>
                <a:cs typeface="Arial" panose="020B0604020202020204" pitchFamily="34" charset="0"/>
              </a:rPr>
              <a:t>«манящий краб»</a:t>
            </a: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Хочешь узнать, почему? Нажимай на кнопку</a:t>
            </a:r>
          </a:p>
        </p:txBody>
      </p:sp>
      <p:sp>
        <p:nvSpPr>
          <p:cNvPr id="9" name="Прямоугольник 1">
            <a:extLst>
              <a:ext uri="{FF2B5EF4-FFF2-40B4-BE49-F238E27FC236}">
                <a16:creationId xmlns:a16="http://schemas.microsoft.com/office/drawing/2014/main" id="{6CD9F836-26E9-4977-A878-CC2C83FA3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479" y="4172526"/>
            <a:ext cx="52175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Думаешь, у </a:t>
            </a:r>
            <a:r>
              <a:rPr lang="ru-RU" altLang="ru-RU" sz="2000" b="1" dirty="0">
                <a:solidFill>
                  <a:srgbClr val="000066"/>
                </a:solidFill>
                <a:cs typeface="Arial" panose="020B0604020202020204" pitchFamily="34" charset="0"/>
              </a:rPr>
              <a:t>краба – боксера </a:t>
            </a: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волосатые клешни? А вот и нет!!! Почему он так странно выглядит и зачем размахивает клешнями, можно узнать, нажав на кнопку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:a16="http://schemas.microsoft.com/office/drawing/2014/main" id="{DC8B7DC9-C130-4997-98D0-8FF7816FD1CF}"/>
              </a:ext>
            </a:extLst>
          </p:cNvPr>
          <p:cNvSpPr/>
          <p:nvPr/>
        </p:nvSpPr>
        <p:spPr>
          <a:xfrm>
            <a:off x="443346" y="5703790"/>
            <a:ext cx="2812472" cy="1023624"/>
          </a:xfrm>
          <a:prstGeom prst="roundRect">
            <a:avLst/>
          </a:prstGeom>
          <a:solidFill>
            <a:srgbClr val="FFFF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300"/>
                </a:solidFill>
              </a:rPr>
              <a:t>История </a:t>
            </a:r>
          </a:p>
          <a:p>
            <a:pPr algn="ctr"/>
            <a:r>
              <a:rPr lang="ru-RU" sz="2400" b="1" dirty="0">
                <a:solidFill>
                  <a:srgbClr val="003300"/>
                </a:solidFill>
              </a:rPr>
              <a:t>манящего краба</a:t>
            </a:r>
          </a:p>
        </p:txBody>
      </p:sp>
      <p:sp>
        <p:nvSpPr>
          <p:cNvPr id="11" name="Прямоугольник: скругленные углы 10">
            <a:hlinkClick r:id="rId5" action="ppaction://hlinksldjump"/>
            <a:extLst>
              <a:ext uri="{FF2B5EF4-FFF2-40B4-BE49-F238E27FC236}">
                <a16:creationId xmlns:a16="http://schemas.microsoft.com/office/drawing/2014/main" id="{D468F818-5910-4039-B70C-3DA823E6393F}"/>
              </a:ext>
            </a:extLst>
          </p:cNvPr>
          <p:cNvSpPr/>
          <p:nvPr/>
        </p:nvSpPr>
        <p:spPr>
          <a:xfrm>
            <a:off x="5129009" y="5703790"/>
            <a:ext cx="2812472" cy="1023624"/>
          </a:xfrm>
          <a:prstGeom prst="roundRect">
            <a:avLst/>
          </a:prstGeom>
          <a:solidFill>
            <a:srgbClr val="FFFF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300"/>
                </a:solidFill>
              </a:rPr>
              <a:t>История </a:t>
            </a:r>
          </a:p>
          <a:p>
            <a:pPr algn="ctr"/>
            <a:r>
              <a:rPr lang="ru-RU" sz="2400" b="1" dirty="0">
                <a:solidFill>
                  <a:srgbClr val="003300"/>
                </a:solidFill>
              </a:rPr>
              <a:t>краба боксера</a:t>
            </a:r>
          </a:p>
        </p:txBody>
      </p:sp>
    </p:spTree>
    <p:extLst>
      <p:ext uri="{BB962C8B-B14F-4D97-AF65-F5344CB8AC3E}">
        <p14:creationId xmlns:p14="http://schemas.microsoft.com/office/powerpoint/2010/main" val="340361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8687A-DAEA-4057-8129-E3BBA2173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>
          <a:xfrm>
            <a:off x="1" y="429492"/>
            <a:ext cx="9144000" cy="6428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B499B-A816-49AF-97E8-FDF4D9C194E3}"/>
              </a:ext>
            </a:extLst>
          </p:cNvPr>
          <p:cNvSpPr txBox="1"/>
          <p:nvPr/>
        </p:nvSpPr>
        <p:spPr>
          <a:xfrm>
            <a:off x="1884219" y="152396"/>
            <a:ext cx="71489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тело рака, его конечности, антенны покрыты твёрдой оболочкой – внешним скелетом.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оболочка состоит из того же вещества,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и у насекомых.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Вспомни, как оно называется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31BDC5B-8DE6-4F9F-ACA6-D604020D02CF}"/>
              </a:ext>
            </a:extLst>
          </p:cNvPr>
          <p:cNvSpPr/>
          <p:nvPr/>
        </p:nvSpPr>
        <p:spPr>
          <a:xfrm>
            <a:off x="6511635" y="2036618"/>
            <a:ext cx="2521529" cy="900546"/>
          </a:xfrm>
          <a:prstGeom prst="roundRect">
            <a:avLst/>
          </a:prstGeom>
          <a:solidFill>
            <a:srgbClr val="FFFF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3300"/>
                </a:solidFill>
              </a:rPr>
              <a:t>Правильный ответ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725A566-C3EC-43AE-8D30-4F858E26DC44}"/>
              </a:ext>
            </a:extLst>
          </p:cNvPr>
          <p:cNvSpPr/>
          <p:nvPr/>
        </p:nvSpPr>
        <p:spPr>
          <a:xfrm>
            <a:off x="318653" y="5777344"/>
            <a:ext cx="2521529" cy="720437"/>
          </a:xfrm>
          <a:prstGeom prst="roundRect">
            <a:avLst/>
          </a:prstGeom>
          <a:solidFill>
            <a:srgbClr val="00B0F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66"/>
                </a:solidFill>
              </a:rPr>
              <a:t>Подсказка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1A1E0-1622-4613-B20D-403326C9BB0B}"/>
              </a:ext>
            </a:extLst>
          </p:cNvPr>
          <p:cNvSpPr txBox="1"/>
          <p:nvPr/>
        </p:nvSpPr>
        <p:spPr>
          <a:xfrm>
            <a:off x="6262254" y="1906021"/>
            <a:ext cx="2826326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ru-RU" sz="800" b="1" dirty="0">
              <a:solidFill>
                <a:srgbClr val="000066"/>
              </a:solidFill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3600" b="1" dirty="0">
                <a:solidFill>
                  <a:srgbClr val="000066"/>
                </a:solidFill>
              </a:rPr>
              <a:t>ХИТИН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ru-RU" sz="800" b="1" dirty="0">
              <a:solidFill>
                <a:srgbClr val="000066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6F10561-FE02-493D-B6B6-E3B6EAD0543C}"/>
              </a:ext>
            </a:extLst>
          </p:cNvPr>
          <p:cNvGrpSpPr/>
          <p:nvPr/>
        </p:nvGrpSpPr>
        <p:grpSpPr>
          <a:xfrm>
            <a:off x="0" y="5043055"/>
            <a:ext cx="9164781" cy="1956042"/>
            <a:chOff x="0" y="5043055"/>
            <a:chExt cx="9164781" cy="1956042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2F84856-7C06-4A1A-B1C9-0B8D90651D67}"/>
                </a:ext>
              </a:extLst>
            </p:cNvPr>
            <p:cNvSpPr/>
            <p:nvPr/>
          </p:nvSpPr>
          <p:spPr>
            <a:xfrm>
              <a:off x="0" y="5043055"/>
              <a:ext cx="9144000" cy="191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05CE194-326B-4F3B-99EF-FAB2FA020C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5"/>
            <a:stretch/>
          </p:blipFill>
          <p:spPr>
            <a:xfrm>
              <a:off x="0" y="5668645"/>
              <a:ext cx="2004658" cy="1330452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A0BAE57-6B2E-4A7E-8638-D94AEEA8C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"/>
            <a:stretch/>
          </p:blipFill>
          <p:spPr>
            <a:xfrm>
              <a:off x="2115484" y="5668645"/>
              <a:ext cx="1708375" cy="129569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689B16C-7146-49C0-8FFE-045255453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230" y="5668645"/>
              <a:ext cx="1770708" cy="129569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B8CA51C-2AC8-4E76-9AA4-7D7B22AE2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7" r="11337"/>
            <a:stretch/>
          </p:blipFill>
          <p:spPr>
            <a:xfrm>
              <a:off x="5832764" y="5654880"/>
              <a:ext cx="1478184" cy="130946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ADD1453-C660-4266-B791-F9C28D219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073" y="5640935"/>
              <a:ext cx="1770708" cy="133045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8A89C6-F888-41CB-B4CB-891395ACFEB8}"/>
                </a:ext>
              </a:extLst>
            </p:cNvPr>
            <p:cNvSpPr txBox="1"/>
            <p:nvPr/>
          </p:nvSpPr>
          <p:spPr>
            <a:xfrm>
              <a:off x="102320" y="5164204"/>
              <a:ext cx="90416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1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Составь слово из первых букв названий животных и растений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91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1">
            <a:extLst>
              <a:ext uri="{FF2B5EF4-FFF2-40B4-BE49-F238E27FC236}">
                <a16:creationId xmlns:a16="http://schemas.microsoft.com/office/drawing/2014/main" id="{5D01DEA0-2882-4D1F-8277-702EB730E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52" y="171264"/>
            <a:ext cx="827289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cs typeface="Arial" panose="020B0604020202020204" pitchFamily="34" charset="0"/>
              </a:rPr>
              <a:t>Хитин образует прочный панцирь, защищающий ракообразных от врагов. Но возникает серьезная проблема: как же животным расти, ведь хитин не способен растягиваться? </a:t>
            </a:r>
          </a:p>
        </p:txBody>
      </p:sp>
      <p:pic>
        <p:nvPicPr>
          <p:cNvPr id="45059" name="Рисунок 3">
            <a:extLst>
              <a:ext uri="{FF2B5EF4-FFF2-40B4-BE49-F238E27FC236}">
                <a16:creationId xmlns:a16="http://schemas.microsoft.com/office/drawing/2014/main" id="{6CCF06FA-9CEE-449F-B168-49831D340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 b="8713"/>
          <a:stretch/>
        </p:blipFill>
        <p:spPr bwMode="auto">
          <a:xfrm>
            <a:off x="761999" y="1717963"/>
            <a:ext cx="7620000" cy="389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: скругленные углы 3">
            <a:hlinkClick r:id="rId3" action="ppaction://hlinksldjump"/>
            <a:extLst>
              <a:ext uri="{FF2B5EF4-FFF2-40B4-BE49-F238E27FC236}">
                <a16:creationId xmlns:a16="http://schemas.microsoft.com/office/drawing/2014/main" id="{D7109E9B-55EE-4621-984D-92B7BAC31452}"/>
              </a:ext>
            </a:extLst>
          </p:cNvPr>
          <p:cNvSpPr/>
          <p:nvPr/>
        </p:nvSpPr>
        <p:spPr>
          <a:xfrm>
            <a:off x="297871" y="6006963"/>
            <a:ext cx="3719947" cy="570990"/>
          </a:xfrm>
          <a:prstGeom prst="roundRect">
            <a:avLst/>
          </a:prstGeom>
          <a:solidFill>
            <a:srgbClr val="FFFF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3300"/>
                </a:solidFill>
              </a:rPr>
              <a:t>История рака отшельника</a:t>
            </a:r>
          </a:p>
        </p:txBody>
      </p:sp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555E38D5-FA86-4E84-A14F-B0917039E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377" y="5738949"/>
            <a:ext cx="45777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cs typeface="Arial" panose="020B0604020202020204" pitchFamily="34" charset="0"/>
              </a:rPr>
              <a:t>Но у некоторых ракообразных брюшко мягкое. Нажми на кнопку и узнай, как они живут</a:t>
            </a:r>
          </a:p>
        </p:txBody>
      </p:sp>
    </p:spTree>
    <p:extLst>
      <p:ext uri="{BB962C8B-B14F-4D97-AF65-F5344CB8AC3E}">
        <p14:creationId xmlns:p14="http://schemas.microsoft.com/office/powerpoint/2010/main" val="201007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>
            <a:extLst>
              <a:ext uri="{FF2B5EF4-FFF2-40B4-BE49-F238E27FC236}">
                <a16:creationId xmlns:a16="http://schemas.microsoft.com/office/drawing/2014/main" id="{4EF179A3-D96A-4F3A-A6E7-0A61E155B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87033"/>
            <a:ext cx="899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Ракообразные решают эту проблему с помощью регулярных линек. Когда старый панцирь лопается, из него выбирается мягкое и беззащитное животное. На затвердение нового покрова уходит некоторое время, в этот период животное прячется в укромном месте и растет. </a:t>
            </a:r>
          </a:p>
        </p:txBody>
      </p:sp>
      <p:grpSp>
        <p:nvGrpSpPr>
          <p:cNvPr id="46083" name="Группа 8">
            <a:extLst>
              <a:ext uri="{FF2B5EF4-FFF2-40B4-BE49-F238E27FC236}">
                <a16:creationId xmlns:a16="http://schemas.microsoft.com/office/drawing/2014/main" id="{7809C4C8-FD78-4D71-A86A-6CFD1AD4C696}"/>
              </a:ext>
            </a:extLst>
          </p:cNvPr>
          <p:cNvGrpSpPr>
            <a:grpSpLocks/>
          </p:cNvGrpSpPr>
          <p:nvPr/>
        </p:nvGrpSpPr>
        <p:grpSpPr bwMode="auto">
          <a:xfrm>
            <a:off x="0" y="1600201"/>
            <a:ext cx="9144000" cy="5276851"/>
            <a:chOff x="0" y="1600201"/>
            <a:chExt cx="9144000" cy="5277464"/>
          </a:xfrm>
        </p:grpSpPr>
        <p:pic>
          <p:nvPicPr>
            <p:cNvPr id="46084" name="Рисунок 3">
              <a:extLst>
                <a:ext uri="{FF2B5EF4-FFF2-40B4-BE49-F238E27FC236}">
                  <a16:creationId xmlns:a16="http://schemas.microsoft.com/office/drawing/2014/main" id="{6F127AA9-68E1-457B-A204-F2525F4A4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69" b="8888"/>
            <a:stretch>
              <a:fillRect/>
            </a:stretch>
          </p:blipFill>
          <p:spPr bwMode="auto">
            <a:xfrm>
              <a:off x="0" y="1600201"/>
              <a:ext cx="9144000" cy="527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3528F-04C4-4949-B5B5-B25513FE2D7C}"/>
                </a:ext>
              </a:extLst>
            </p:cNvPr>
            <p:cNvSpPr txBox="1"/>
            <p:nvPr/>
          </p:nvSpPr>
          <p:spPr>
            <a:xfrm>
              <a:off x="6400800" y="1752619"/>
              <a:ext cx="2590800" cy="10157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Выбравшийся из старого панциря краб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05AB1-B884-46B6-8E1B-9259705551AF}"/>
                </a:ext>
              </a:extLst>
            </p:cNvPr>
            <p:cNvSpPr txBox="1"/>
            <p:nvPr/>
          </p:nvSpPr>
          <p:spPr>
            <a:xfrm>
              <a:off x="1600200" y="4115095"/>
              <a:ext cx="1524000" cy="7079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Старый панцирь</a:t>
              </a:r>
            </a:p>
          </p:txBody>
        </p:sp>
        <p:sp>
          <p:nvSpPr>
            <p:cNvPr id="7" name="Стрелка: вниз 6">
              <a:extLst>
                <a:ext uri="{FF2B5EF4-FFF2-40B4-BE49-F238E27FC236}">
                  <a16:creationId xmlns:a16="http://schemas.microsoft.com/office/drawing/2014/main" id="{26470B66-2689-459E-8BAC-B2EB02F8AC0F}"/>
                </a:ext>
              </a:extLst>
            </p:cNvPr>
            <p:cNvSpPr/>
            <p:nvPr/>
          </p:nvSpPr>
          <p:spPr>
            <a:xfrm rot="3237740">
              <a:off x="6061057" y="1866978"/>
              <a:ext cx="304835" cy="7874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Стрелка: вниз 7">
              <a:extLst>
                <a:ext uri="{FF2B5EF4-FFF2-40B4-BE49-F238E27FC236}">
                  <a16:creationId xmlns:a16="http://schemas.microsoft.com/office/drawing/2014/main" id="{3C5F501E-E6EF-43CE-8BB3-87932B8E51A7}"/>
                </a:ext>
              </a:extLst>
            </p:cNvPr>
            <p:cNvSpPr/>
            <p:nvPr/>
          </p:nvSpPr>
          <p:spPr>
            <a:xfrm rot="18406190">
              <a:off x="3149582" y="4307250"/>
              <a:ext cx="304835" cy="7874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8401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88A03E-A9EA-4D90-952C-01898CA9D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AC6E4-F6C8-4800-8DBE-AF8E895021DE}"/>
              </a:ext>
            </a:extLst>
          </p:cNvPr>
          <p:cNvSpPr txBox="1"/>
          <p:nvPr/>
        </p:nvSpPr>
        <p:spPr bwMode="auto">
          <a:xfrm>
            <a:off x="374072" y="5521037"/>
            <a:ext cx="25908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Выбравшийся из старого панциря рак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3241C-F457-44B7-AA42-6A44D95B8B51}"/>
              </a:ext>
            </a:extLst>
          </p:cNvPr>
          <p:cNvSpPr txBox="1"/>
          <p:nvPr/>
        </p:nvSpPr>
        <p:spPr bwMode="auto">
          <a:xfrm>
            <a:off x="5805457" y="445786"/>
            <a:ext cx="152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Старый панцирь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2EAD5E77-F5C3-4C0B-A8A8-8D890285CD5E}"/>
              </a:ext>
            </a:extLst>
          </p:cNvPr>
          <p:cNvSpPr/>
          <p:nvPr/>
        </p:nvSpPr>
        <p:spPr bwMode="auto">
          <a:xfrm rot="13702094">
            <a:off x="2812472" y="4806037"/>
            <a:ext cx="304800" cy="7874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CEC12536-AA31-40A4-BDA9-3C71C4F71648}"/>
              </a:ext>
            </a:extLst>
          </p:cNvPr>
          <p:cNvSpPr/>
          <p:nvPr/>
        </p:nvSpPr>
        <p:spPr bwMode="auto">
          <a:xfrm rot="2653925">
            <a:off x="5274888" y="970498"/>
            <a:ext cx="304800" cy="7874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6987EE-4EC9-47E5-945F-B767DDF73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 b="22472"/>
          <a:stretch/>
        </p:blipFill>
        <p:spPr>
          <a:xfrm>
            <a:off x="0" y="1884218"/>
            <a:ext cx="9144000" cy="4973782"/>
          </a:xfrm>
          <a:prstGeom prst="rect">
            <a:avLst/>
          </a:prstGeom>
        </p:spPr>
      </p:pic>
      <p:sp>
        <p:nvSpPr>
          <p:cNvPr id="4" name="Прямоугольник 1">
            <a:extLst>
              <a:ext uri="{FF2B5EF4-FFF2-40B4-BE49-F238E27FC236}">
                <a16:creationId xmlns:a16="http://schemas.microsoft.com/office/drawing/2014/main" id="{BF177AF7-CA03-418B-A830-2E0480AC8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09" y="184015"/>
            <a:ext cx="86313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А это старый панцирь, из которого выбралась после линьки креветка и удалилась куда-то ждать, когда затвердеет новый. В общем, когда приходит время подрасти, ракообразные выбираются из старого панциря, почти как мы – из комбинезона </a:t>
            </a:r>
          </a:p>
        </p:txBody>
      </p:sp>
    </p:spTree>
    <p:extLst>
      <p:ext uri="{BB962C8B-B14F-4D97-AF65-F5344CB8AC3E}">
        <p14:creationId xmlns:p14="http://schemas.microsoft.com/office/powerpoint/2010/main" val="3892923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A36ED3-CCD2-4F43-87FA-A71721F3A3D9}"/>
              </a:ext>
            </a:extLst>
          </p:cNvPr>
          <p:cNvSpPr txBox="1"/>
          <p:nvPr/>
        </p:nvSpPr>
        <p:spPr>
          <a:xfrm>
            <a:off x="180110" y="138544"/>
            <a:ext cx="868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ракообразных голова приросла к груди, поворачивать её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не могут. Поэтому у них выделяют головогрудь и брюшко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215003-DDF8-4101-A867-28060C66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037"/>
            <a:ext cx="8593010" cy="29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F62AB4E7-F89E-4DB6-A421-355B62C32849}"/>
              </a:ext>
            </a:extLst>
          </p:cNvPr>
          <p:cNvSpPr/>
          <p:nvPr/>
        </p:nvSpPr>
        <p:spPr>
          <a:xfrm rot="5400000">
            <a:off x="5112327" y="1239964"/>
            <a:ext cx="339435" cy="2874819"/>
          </a:xfrm>
          <a:prstGeom prst="rightBrace">
            <a:avLst>
              <a:gd name="adj1" fmla="val 120903"/>
              <a:gd name="adj2" fmla="val 51676"/>
            </a:avLst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ая фигурная скобка 7">
            <a:extLst>
              <a:ext uri="{FF2B5EF4-FFF2-40B4-BE49-F238E27FC236}">
                <a16:creationId xmlns:a16="http://schemas.microsoft.com/office/drawing/2014/main" id="{AFAD1F34-F417-4934-B942-334BE2D5AEF7}"/>
              </a:ext>
            </a:extLst>
          </p:cNvPr>
          <p:cNvSpPr/>
          <p:nvPr/>
        </p:nvSpPr>
        <p:spPr>
          <a:xfrm rot="5400000">
            <a:off x="7486514" y="1747523"/>
            <a:ext cx="339435" cy="1873556"/>
          </a:xfrm>
          <a:prstGeom prst="rightBrace">
            <a:avLst>
              <a:gd name="adj1" fmla="val 120903"/>
              <a:gd name="adj2" fmla="val 51676"/>
            </a:avLst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904A10C-C235-409A-8F0F-521B79E7BFAB}"/>
              </a:ext>
            </a:extLst>
          </p:cNvPr>
          <p:cNvCxnSpPr/>
          <p:nvPr/>
        </p:nvCxnSpPr>
        <p:spPr>
          <a:xfrm>
            <a:off x="5237017" y="2992563"/>
            <a:ext cx="0" cy="817418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6971BE1-B5F2-413B-B5DD-352C7259D797}"/>
              </a:ext>
            </a:extLst>
          </p:cNvPr>
          <p:cNvCxnSpPr/>
          <p:nvPr/>
        </p:nvCxnSpPr>
        <p:spPr>
          <a:xfrm>
            <a:off x="7619998" y="2964859"/>
            <a:ext cx="0" cy="817418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9D6F57-41AB-46B6-B5A8-B58B8664CC45}"/>
              </a:ext>
            </a:extLst>
          </p:cNvPr>
          <p:cNvSpPr txBox="1"/>
          <p:nvPr/>
        </p:nvSpPr>
        <p:spPr>
          <a:xfrm>
            <a:off x="3816925" y="3705477"/>
            <a:ext cx="2874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ГОЛОВОГРУДЬ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(голова + грудь)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C86CF3-32FA-4A0F-B236-D5F28F2251A9}"/>
              </a:ext>
            </a:extLst>
          </p:cNvPr>
          <p:cNvSpPr txBox="1"/>
          <p:nvPr/>
        </p:nvSpPr>
        <p:spPr>
          <a:xfrm>
            <a:off x="6691743" y="3711530"/>
            <a:ext cx="187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БРЮШКО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457F17-58EC-4B08-BB78-2F62F2F5F1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2" b="20775"/>
          <a:stretch/>
        </p:blipFill>
        <p:spPr>
          <a:xfrm flipH="1">
            <a:off x="2732540" y="4667498"/>
            <a:ext cx="5860470" cy="2205047"/>
          </a:xfrm>
          <a:prstGeom prst="rect">
            <a:avLst/>
          </a:prstGeom>
        </p:spPr>
      </p:pic>
      <p:sp>
        <p:nvSpPr>
          <p:cNvPr id="16" name="Правая фигурная скобка 15">
            <a:extLst>
              <a:ext uri="{FF2B5EF4-FFF2-40B4-BE49-F238E27FC236}">
                <a16:creationId xmlns:a16="http://schemas.microsoft.com/office/drawing/2014/main" id="{D84C8C2B-B3BF-4220-8B94-FDB0632C2D6F}"/>
              </a:ext>
            </a:extLst>
          </p:cNvPr>
          <p:cNvSpPr/>
          <p:nvPr/>
        </p:nvSpPr>
        <p:spPr>
          <a:xfrm rot="6314048" flipH="1">
            <a:off x="4699999" y="4332151"/>
            <a:ext cx="410286" cy="1561818"/>
          </a:xfrm>
          <a:prstGeom prst="rightBrace">
            <a:avLst>
              <a:gd name="adj1" fmla="val 120903"/>
              <a:gd name="adj2" fmla="val 51676"/>
            </a:avLst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авая фигурная скобка 16">
            <a:extLst>
              <a:ext uri="{FF2B5EF4-FFF2-40B4-BE49-F238E27FC236}">
                <a16:creationId xmlns:a16="http://schemas.microsoft.com/office/drawing/2014/main" id="{1082A45B-29D0-4576-9098-25C88181A76B}"/>
              </a:ext>
            </a:extLst>
          </p:cNvPr>
          <p:cNvSpPr/>
          <p:nvPr/>
        </p:nvSpPr>
        <p:spPr>
          <a:xfrm rot="6629780" flipH="1">
            <a:off x="6645009" y="4572254"/>
            <a:ext cx="410286" cy="2381880"/>
          </a:xfrm>
          <a:prstGeom prst="rightBrace">
            <a:avLst>
              <a:gd name="adj1" fmla="val 120903"/>
              <a:gd name="adj2" fmla="val 51676"/>
            </a:avLst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2F79895-1D3B-49EE-B12C-16B77FF86609}"/>
              </a:ext>
            </a:extLst>
          </p:cNvPr>
          <p:cNvCxnSpPr>
            <a:cxnSpLocks/>
          </p:cNvCxnSpPr>
          <p:nvPr/>
        </p:nvCxnSpPr>
        <p:spPr>
          <a:xfrm flipV="1">
            <a:off x="4906080" y="4448917"/>
            <a:ext cx="164683" cy="487041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88C7DF1-979F-4CA7-8641-B158928B0C2A}"/>
              </a:ext>
            </a:extLst>
          </p:cNvPr>
          <p:cNvCxnSpPr>
            <a:cxnSpLocks/>
          </p:cNvCxnSpPr>
          <p:nvPr/>
        </p:nvCxnSpPr>
        <p:spPr>
          <a:xfrm flipV="1">
            <a:off x="6940768" y="4120975"/>
            <a:ext cx="559286" cy="1277154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26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3FFA16-2E38-4543-A724-9C49A495B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7" y="1176544"/>
            <a:ext cx="5036345" cy="39224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EF1A35-B310-42B4-8B80-5EDBC27F6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"/>
          <a:stretch/>
        </p:blipFill>
        <p:spPr>
          <a:xfrm>
            <a:off x="1137523" y="1148834"/>
            <a:ext cx="6868954" cy="4904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E8041-2134-4030-992A-B458C12A26CE}"/>
              </a:ext>
            </a:extLst>
          </p:cNvPr>
          <p:cNvSpPr txBox="1"/>
          <p:nvPr/>
        </p:nvSpPr>
        <p:spPr>
          <a:xfrm>
            <a:off x="180110" y="69269"/>
            <a:ext cx="8686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как же с крабами??? Где у них брюшко?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перевернем краба и посмотрим на него снизу </a:t>
            </a: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(щёлкни мышкой)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191C7-4AED-4A7A-A8CD-0685EC0F594D}"/>
              </a:ext>
            </a:extLst>
          </p:cNvPr>
          <p:cNvSpPr txBox="1"/>
          <p:nvPr/>
        </p:nvSpPr>
        <p:spPr>
          <a:xfrm>
            <a:off x="0" y="608084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же оно – брюшко!!!</a:t>
            </a:r>
            <a:b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 у крабов оно совсем маленькое, и они подгибают его под себя</a:t>
            </a:r>
            <a:endParaRPr lang="ru-RU" altLang="ru-RU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: вверх 1">
            <a:extLst>
              <a:ext uri="{FF2B5EF4-FFF2-40B4-BE49-F238E27FC236}">
                <a16:creationId xmlns:a16="http://schemas.microsoft.com/office/drawing/2014/main" id="{DAD03FC7-C86C-4C07-9FAF-7F2F44B1967B}"/>
              </a:ext>
            </a:extLst>
          </p:cNvPr>
          <p:cNvSpPr/>
          <p:nvPr/>
        </p:nvSpPr>
        <p:spPr>
          <a:xfrm>
            <a:off x="4405744" y="3803347"/>
            <a:ext cx="332509" cy="706582"/>
          </a:xfrm>
          <a:prstGeom prst="up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F5E926-152C-4558-A324-A165683FF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" b="6263"/>
          <a:stretch/>
        </p:blipFill>
        <p:spPr>
          <a:xfrm>
            <a:off x="0" y="1149927"/>
            <a:ext cx="9144000" cy="5708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1877A1-907E-44ED-AC06-4D43EC939B9D}"/>
              </a:ext>
            </a:extLst>
          </p:cNvPr>
          <p:cNvSpPr txBox="1"/>
          <p:nvPr/>
        </p:nvSpPr>
        <p:spPr>
          <a:xfrm>
            <a:off x="207818" y="152396"/>
            <a:ext cx="882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Глаза у многих ракообразных расположены на стебельках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могут поворачиваться в разные стороны. </a:t>
            </a:r>
          </a:p>
        </p:txBody>
      </p:sp>
    </p:spTree>
    <p:extLst>
      <p:ext uri="{BB962C8B-B14F-4D97-AF65-F5344CB8AC3E}">
        <p14:creationId xmlns:p14="http://schemas.microsoft.com/office/powerpoint/2010/main" val="572724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35CB9-A59D-4554-87E1-3A97B8CA6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FDD83-3224-41FD-A457-F06E4E257B83}"/>
              </a:ext>
            </a:extLst>
          </p:cNvPr>
          <p:cNvSpPr txBox="1"/>
          <p:nvPr/>
        </p:nvSpPr>
        <p:spPr>
          <a:xfrm>
            <a:off x="159326" y="44516"/>
            <a:ext cx="8825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этим стебелькам глаза могут поворачиваться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разные стороны, как у этой </a:t>
            </a:r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креветки богомола</a:t>
            </a: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: скругленные углы 4">
            <a:hlinkClick r:id="rId3" action="ppaction://hlinksldjump"/>
            <a:extLst>
              <a:ext uri="{FF2B5EF4-FFF2-40B4-BE49-F238E27FC236}">
                <a16:creationId xmlns:a16="http://schemas.microsoft.com/office/drawing/2014/main" id="{76C34410-0A33-4C7B-B811-F990789843F0}"/>
              </a:ext>
            </a:extLst>
          </p:cNvPr>
          <p:cNvSpPr/>
          <p:nvPr/>
        </p:nvSpPr>
        <p:spPr>
          <a:xfrm>
            <a:off x="159326" y="6145509"/>
            <a:ext cx="3719947" cy="570990"/>
          </a:xfrm>
          <a:prstGeom prst="roundRect">
            <a:avLst/>
          </a:prstGeom>
          <a:solidFill>
            <a:srgbClr val="FFFF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3300"/>
                </a:solidFill>
              </a:rPr>
              <a:t>История креветки богомола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15FA2-8D59-49C8-BE08-E12F1DA329C8}"/>
              </a:ext>
            </a:extLst>
          </p:cNvPr>
          <p:cNvSpPr txBox="1"/>
          <p:nvPr/>
        </p:nvSpPr>
        <p:spPr>
          <a:xfrm>
            <a:off x="3990110" y="6094811"/>
            <a:ext cx="51400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9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Добрую креветку богомолом не назовут! Нажми и узнай страшную правду </a:t>
            </a:r>
            <a:r>
              <a:rPr lang="ru-RU" altLang="ru-RU" sz="19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ru-RU" altLang="ru-RU" sz="19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0E865-131B-4423-8FEA-EB01F9152978}"/>
              </a:ext>
            </a:extLst>
          </p:cNvPr>
          <p:cNvSpPr txBox="1"/>
          <p:nvPr/>
        </p:nvSpPr>
        <p:spPr>
          <a:xfrm>
            <a:off x="374073" y="2092036"/>
            <a:ext cx="277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этой креветки зрение отличное! Она даже </a:t>
            </a:r>
          </a:p>
          <a:p>
            <a:r>
              <a:rPr lang="ru-RU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различает цвета</a:t>
            </a:r>
          </a:p>
        </p:txBody>
      </p:sp>
    </p:spTree>
    <p:extLst>
      <p:ext uri="{BB962C8B-B14F-4D97-AF65-F5344CB8AC3E}">
        <p14:creationId xmlns:p14="http://schemas.microsoft.com/office/powerpoint/2010/main" val="410166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3D392-1041-4702-A7BB-D61AD0C1FA19}"/>
              </a:ext>
            </a:extLst>
          </p:cNvPr>
          <p:cNvSpPr txBox="1"/>
          <p:nvPr/>
        </p:nvSpPr>
        <p:spPr>
          <a:xfrm>
            <a:off x="311727" y="138544"/>
            <a:ext cx="852054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кто же такие – ракообразные?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сначала разберемся, что означает это слово.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 состоит из двух – «рак» (животное, которое мы с вами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хорошо знаем) и «образный» (то есть по образу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внешнему виду – похожий на рака)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35C681-1033-4259-BEE1-FDBBAB9CC1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0" b="7599"/>
          <a:stretch/>
        </p:blipFill>
        <p:spPr>
          <a:xfrm>
            <a:off x="332509" y="1942152"/>
            <a:ext cx="8534400" cy="4156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2F728-B989-4F4E-BC7A-69D5FD351838}"/>
              </a:ext>
            </a:extLst>
          </p:cNvPr>
          <p:cNvSpPr txBox="1"/>
          <p:nvPr/>
        </p:nvSpPr>
        <p:spPr>
          <a:xfrm>
            <a:off x="332508" y="6257791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он – рак!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59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AA2BD-E4D8-49AB-BB6A-063303356398}"/>
              </a:ext>
            </a:extLst>
          </p:cNvPr>
          <p:cNvSpPr txBox="1"/>
          <p:nvPr/>
        </p:nvSpPr>
        <p:spPr>
          <a:xfrm>
            <a:off x="0" y="1523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Видит большинство ракообразных, честно говоря, не очень хорошо, зато у них очень отлично развиты обоняние и осязание.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332C91-D27D-4FBB-8B96-F13463992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3173"/>
            <a:ext cx="9144000" cy="3940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598A2-24D9-4E20-99FA-D784C3526E5B}"/>
              </a:ext>
            </a:extLst>
          </p:cNvPr>
          <p:cNvSpPr txBox="1"/>
          <p:nvPr/>
        </p:nvSpPr>
        <p:spPr>
          <a:xfrm>
            <a:off x="1413165" y="1215940"/>
            <a:ext cx="5140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Антенны</a:t>
            </a: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 их помощью ракообразные ощупывают предметы (орган осязания)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CA080-E444-4E77-9383-ADD323AF92A4}"/>
              </a:ext>
            </a:extLst>
          </p:cNvPr>
          <p:cNvSpPr txBox="1"/>
          <p:nvPr/>
        </p:nvSpPr>
        <p:spPr>
          <a:xfrm>
            <a:off x="5278583" y="4965336"/>
            <a:ext cx="375458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Антеннулы</a:t>
            </a:r>
            <a:r>
              <a:rPr lang="ru-RU" alt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 их помощью ракообразные ощущают запах (орган обоняния)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37D742C-41BE-4C8A-B45D-6745C9CB87BE}"/>
              </a:ext>
            </a:extLst>
          </p:cNvPr>
          <p:cNvCxnSpPr>
            <a:cxnSpLocks/>
          </p:cNvCxnSpPr>
          <p:nvPr/>
        </p:nvCxnSpPr>
        <p:spPr>
          <a:xfrm flipH="1" flipV="1">
            <a:off x="3865419" y="3983190"/>
            <a:ext cx="1690254" cy="982146"/>
          </a:xfrm>
          <a:prstGeom prst="straightConnector1">
            <a:avLst/>
          </a:prstGeom>
          <a:ln w="539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933ABE5-79CF-4A72-BD7A-226F7B3B518B}"/>
              </a:ext>
            </a:extLst>
          </p:cNvPr>
          <p:cNvCxnSpPr>
            <a:cxnSpLocks/>
          </p:cNvCxnSpPr>
          <p:nvPr/>
        </p:nvCxnSpPr>
        <p:spPr>
          <a:xfrm>
            <a:off x="1745673" y="1954604"/>
            <a:ext cx="235528" cy="1046440"/>
          </a:xfrm>
          <a:prstGeom prst="straightConnector1">
            <a:avLst/>
          </a:prstGeom>
          <a:ln w="539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212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>
            <a:extLst>
              <a:ext uri="{FF2B5EF4-FFF2-40B4-BE49-F238E27FC236}">
                <a16:creationId xmlns:a16="http://schemas.microsoft.com/office/drawing/2014/main" id="{A2DAF382-82A1-4532-9760-9DEE23A84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286440"/>
            <a:ext cx="8153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cs typeface="Arial" panose="020B0604020202020204" pitchFamily="34" charset="0"/>
              </a:rPr>
              <a:t>А ещё у многих ракообразных на голове есть 3 пары очень коротких конечностей! </a:t>
            </a: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Их называют </a:t>
            </a:r>
            <a:r>
              <a:rPr lang="ru-RU" altLang="ru-RU" sz="2000" dirty="0" err="1">
                <a:solidFill>
                  <a:srgbClr val="000066"/>
                </a:solidFill>
                <a:cs typeface="Arial" panose="020B0604020202020204" pitchFamily="34" charset="0"/>
              </a:rPr>
              <a:t>ногочелюстями</a:t>
            </a: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, потому что они не участвуют в движении, а служат лишь для того, чтобы доставить пищу в рот. </a:t>
            </a:r>
          </a:p>
        </p:txBody>
      </p:sp>
      <p:grpSp>
        <p:nvGrpSpPr>
          <p:cNvPr id="43011" name="Группа 6">
            <a:extLst>
              <a:ext uri="{FF2B5EF4-FFF2-40B4-BE49-F238E27FC236}">
                <a16:creationId xmlns:a16="http://schemas.microsoft.com/office/drawing/2014/main" id="{FB671C2E-ACC4-4C0B-B8D6-67095C919671}"/>
              </a:ext>
            </a:extLst>
          </p:cNvPr>
          <p:cNvGrpSpPr>
            <a:grpSpLocks/>
          </p:cNvGrpSpPr>
          <p:nvPr/>
        </p:nvGrpSpPr>
        <p:grpSpPr bwMode="auto">
          <a:xfrm>
            <a:off x="0" y="1828806"/>
            <a:ext cx="9144000" cy="5026025"/>
            <a:chOff x="1" y="1828800"/>
            <a:chExt cx="9144000" cy="5026742"/>
          </a:xfrm>
        </p:grpSpPr>
        <p:pic>
          <p:nvPicPr>
            <p:cNvPr id="43012" name="Рисунок 3">
              <a:extLst>
                <a:ext uri="{FF2B5EF4-FFF2-40B4-BE49-F238E27FC236}">
                  <a16:creationId xmlns:a16="http://schemas.microsoft.com/office/drawing/2014/main" id="{23A5D3F1-6BE8-423B-88A8-E7B9C708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7" t="10870" b="12666"/>
            <a:stretch>
              <a:fillRect/>
            </a:stretch>
          </p:blipFill>
          <p:spPr bwMode="auto">
            <a:xfrm>
              <a:off x="1" y="1828800"/>
              <a:ext cx="9144000" cy="502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F385D5-E228-430D-ACFA-43B85CC01B0E}"/>
                </a:ext>
              </a:extLst>
            </p:cNvPr>
            <p:cNvSpPr txBox="1"/>
            <p:nvPr/>
          </p:nvSpPr>
          <p:spPr>
            <a:xfrm>
              <a:off x="6057901" y="3229176"/>
              <a:ext cx="2590800" cy="4001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Ногочелюсти</a:t>
              </a:r>
              <a:endPara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Стрелка: вниз 5">
              <a:extLst>
                <a:ext uri="{FF2B5EF4-FFF2-40B4-BE49-F238E27FC236}">
                  <a16:creationId xmlns:a16="http://schemas.microsoft.com/office/drawing/2014/main" id="{4CFAC956-8F04-44D1-8C57-6468A8AF2ADD}"/>
                </a:ext>
              </a:extLst>
            </p:cNvPr>
            <p:cNvSpPr/>
            <p:nvPr/>
          </p:nvSpPr>
          <p:spPr>
            <a:xfrm rot="3237740">
              <a:off x="5188727" y="3290420"/>
              <a:ext cx="252449" cy="165417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65766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78D426-9C4B-4122-873C-E272FB184E19}"/>
              </a:ext>
            </a:extLst>
          </p:cNvPr>
          <p:cNvSpPr/>
          <p:nvPr/>
        </p:nvSpPr>
        <p:spPr>
          <a:xfrm>
            <a:off x="903837" y="459662"/>
            <a:ext cx="73363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Самые-самые… ракообразные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624A1-88CA-4179-9F1E-071BBA0A3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90" y="2773000"/>
            <a:ext cx="4929620" cy="34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1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4D6ED996-573B-40CA-AD22-8A18F6A5C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75197"/>
            <a:ext cx="8763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Самое многочисленное животное на Земле – это </a:t>
            </a:r>
            <a:r>
              <a:rPr lang="ru-RU" altLang="ru-RU" sz="2000" b="1" dirty="0">
                <a:solidFill>
                  <a:srgbClr val="000066"/>
                </a:solidFill>
                <a:cs typeface="Times New Roman" panose="02020603050405020304" pitchFamily="18" charset="0"/>
              </a:rPr>
              <a:t>антарктический криль</a:t>
            </a:r>
            <a:r>
              <a:rPr lang="ru-RU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 – небольшой рачок, длина которого редко бывает больше 6 см. Эти существа водятся в океане вблизи Антарктиды в таких огромных количествах, что ими питаются и кальмары, и рыбы, и тюлень-крабоед, и пингвины, и, конечно же, киты, которые приплывают в Антарктические воды летом, чтобы хорошо поесть</a:t>
            </a:r>
            <a:endParaRPr lang="ru-RU" altLang="ru-RU" sz="2000" dirty="0">
              <a:solidFill>
                <a:srgbClr val="000066"/>
              </a:solidFill>
            </a:endParaRP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2AFDFF46-B7F7-47BD-B8D1-7AF60F55C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5"/>
          <a:stretch>
            <a:fillRect/>
          </a:stretch>
        </p:blipFill>
        <p:spPr bwMode="auto">
          <a:xfrm>
            <a:off x="879476" y="2286003"/>
            <a:ext cx="7385051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животное, маленький, белы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9B8E9FE6-E1C7-4BBD-9341-23181241C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00"/>
          <a:stretch/>
        </p:blipFill>
        <p:spPr>
          <a:xfrm>
            <a:off x="-1009" y="0"/>
            <a:ext cx="915716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6B5090-874C-4F5B-8DE3-13647AD260E4}"/>
              </a:ext>
            </a:extLst>
          </p:cNvPr>
          <p:cNvSpPr/>
          <p:nvPr/>
        </p:nvSpPr>
        <p:spPr>
          <a:xfrm>
            <a:off x="93435" y="4725146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живущего на глубине несколько километров  крошечного слепого </a:t>
            </a:r>
          </a:p>
          <a:p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омара длина панциря не превышает </a:t>
            </a:r>
          </a:p>
          <a:p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сантиметра, зато одна из двух</a:t>
            </a:r>
          </a:p>
          <a:p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клешней практически такой же длины, как и панцирь. 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267EFBC-776C-49D7-8C3B-BE594312409E}"/>
              </a:ext>
            </a:extLst>
          </p:cNvPr>
          <p:cNvCxnSpPr>
            <a:cxnSpLocks/>
          </p:cNvCxnSpPr>
          <p:nvPr/>
        </p:nvCxnSpPr>
        <p:spPr>
          <a:xfrm flipV="1">
            <a:off x="4701947" y="6093299"/>
            <a:ext cx="1008112" cy="37388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314263-A636-45D0-80F1-DCD949D2E636}"/>
              </a:ext>
            </a:extLst>
          </p:cNvPr>
          <p:cNvSpPr/>
          <p:nvPr/>
        </p:nvSpPr>
        <p:spPr>
          <a:xfrm>
            <a:off x="6262719" y="4725146"/>
            <a:ext cx="2645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Зачем ему нужна такая супер-клешня, пока неизвестно </a:t>
            </a:r>
            <a:r>
              <a:rPr lang="ru-R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ru-RU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29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B9FA77-FA50-4C29-86E4-4F311EA34732}"/>
              </a:ext>
            </a:extLst>
          </p:cNvPr>
          <p:cNvSpPr/>
          <p:nvPr/>
        </p:nvSpPr>
        <p:spPr>
          <a:xfrm>
            <a:off x="251523" y="5434657"/>
            <a:ext cx="86769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Клешни у пушистого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кива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или, как его еще называют, краба-йети покрыты длинными щетинками из хитина. Это существо обитает на глубине около 2 километров, где царит кромешная темнота, поэтому зрение у него отсутствует </a:t>
            </a:r>
          </a:p>
        </p:txBody>
      </p:sp>
      <p:pic>
        <p:nvPicPr>
          <p:cNvPr id="4" name="Рисунок 3" descr="Изображение выглядит как животное, внутренний, кот, укладывает&#10;&#10;Автоматически созданное описание">
            <a:extLst>
              <a:ext uri="{FF2B5EF4-FFF2-40B4-BE49-F238E27FC236}">
                <a16:creationId xmlns:a16="http://schemas.microsoft.com/office/drawing/2014/main" id="{9C86CBD7-669D-4AB0-B94F-7CDE4520F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" b="7574"/>
          <a:stretch/>
        </p:blipFill>
        <p:spPr>
          <a:xfrm>
            <a:off x="-9011" y="-7973"/>
            <a:ext cx="9144000" cy="538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3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>
            <a:extLst>
              <a:ext uri="{FF2B5EF4-FFF2-40B4-BE49-F238E27FC236}">
                <a16:creationId xmlns:a16="http://schemas.microsoft.com/office/drawing/2014/main" id="{4AD609AF-0454-4CB3-9695-E89735DA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FEE42D59-C159-4648-A02E-654054C01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228602"/>
            <a:ext cx="8458200" cy="141577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2000" dirty="0">
                <a:cs typeface="Arial" panose="020B0604020202020204" pitchFamily="34" charset="0"/>
              </a:rPr>
              <a:t>Один из самых маленьких крабов в мире живёт в Черном море. Размер его панциря – с 10копеечную монетку. </a:t>
            </a:r>
          </a:p>
          <a:p>
            <a:pPr>
              <a:defRPr/>
            </a:pPr>
            <a:r>
              <a:rPr lang="ru-RU" altLang="ru-RU" sz="2200" b="1" dirty="0">
                <a:solidFill>
                  <a:srgbClr val="000066"/>
                </a:solidFill>
                <a:cs typeface="Arial" panose="020B0604020202020204" pitchFamily="34" charset="0"/>
              </a:rPr>
              <a:t>Посмотри на рисунок-подсказку и попробуй </a:t>
            </a:r>
          </a:p>
          <a:p>
            <a:pPr>
              <a:defRPr/>
            </a:pPr>
            <a:r>
              <a:rPr lang="ru-RU" altLang="ru-RU" sz="2200" b="1" dirty="0">
                <a:solidFill>
                  <a:srgbClr val="000066"/>
                </a:solidFill>
                <a:cs typeface="Arial" panose="020B0604020202020204" pitchFamily="34" charset="0"/>
              </a:rPr>
              <a:t>догадаться, как называется это животное</a:t>
            </a:r>
          </a:p>
        </p:txBody>
      </p:sp>
      <p:grpSp>
        <p:nvGrpSpPr>
          <p:cNvPr id="47108" name="Группа 6">
            <a:extLst>
              <a:ext uri="{FF2B5EF4-FFF2-40B4-BE49-F238E27FC236}">
                <a16:creationId xmlns:a16="http://schemas.microsoft.com/office/drawing/2014/main" id="{397B4FCF-1A13-4406-AD74-15B3E08CA5B9}"/>
              </a:ext>
            </a:extLst>
          </p:cNvPr>
          <p:cNvGrpSpPr>
            <a:grpSpLocks/>
          </p:cNvGrpSpPr>
          <p:nvPr/>
        </p:nvGrpSpPr>
        <p:grpSpPr bwMode="auto">
          <a:xfrm>
            <a:off x="6788150" y="685803"/>
            <a:ext cx="2355851" cy="2476500"/>
            <a:chOff x="618790" y="3765757"/>
            <a:chExt cx="2667000" cy="266700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6DDD1912-73BE-4547-9B7C-BD99CFE51A14}"/>
                </a:ext>
              </a:extLst>
            </p:cNvPr>
            <p:cNvSpPr/>
            <p:nvPr/>
          </p:nvSpPr>
          <p:spPr>
            <a:xfrm>
              <a:off x="618790" y="3765757"/>
              <a:ext cx="2667000" cy="2667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47110" name="Рисунок 3">
              <a:extLst>
                <a:ext uri="{FF2B5EF4-FFF2-40B4-BE49-F238E27FC236}">
                  <a16:creationId xmlns:a16="http://schemas.microsoft.com/office/drawing/2014/main" id="{ED9C8035-7C5F-432F-9EE5-495515B1E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625" y="4417350"/>
              <a:ext cx="1759330" cy="168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TextBox 5">
              <a:extLst>
                <a:ext uri="{FF2B5EF4-FFF2-40B4-BE49-F238E27FC236}">
                  <a16:creationId xmlns:a16="http://schemas.microsoft.com/office/drawing/2014/main" id="{5081D9EE-DFA1-46AD-9F5F-898E5D587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2624" y="3990696"/>
              <a:ext cx="1759329" cy="430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rgbClr val="000066"/>
                  </a:solidFill>
                </a:rPr>
                <a:t>подсказка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>
            <a:extLst>
              <a:ext uri="{FF2B5EF4-FFF2-40B4-BE49-F238E27FC236}">
                <a16:creationId xmlns:a16="http://schemas.microsoft.com/office/drawing/2014/main" id="{24C574F8-246D-4055-AC70-BD10754B7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60366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66"/>
                </a:solidFill>
                <a:cs typeface="Arial" panose="020B0604020202020204" pitchFamily="34" charset="0"/>
              </a:rPr>
              <a:t>Краб горошина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A755A71D-DC18-4551-AD05-6A8731CA0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1"/>
            <a:ext cx="762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7">
            <a:extLst>
              <a:ext uri="{FF2B5EF4-FFF2-40B4-BE49-F238E27FC236}">
                <a16:creationId xmlns:a16="http://schemas.microsoft.com/office/drawing/2014/main" id="{0813F8C5-6123-421E-9EC1-0E0FF10AA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830394"/>
            <a:ext cx="6589712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Прямоугольник 1">
            <a:extLst>
              <a:ext uri="{FF2B5EF4-FFF2-40B4-BE49-F238E27FC236}">
                <a16:creationId xmlns:a16="http://schemas.microsoft.com/office/drawing/2014/main" id="{06075E78-13DA-472A-B20A-8B04EF936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1"/>
            <a:ext cx="9144000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Размах ног самого большого краба доходит до 4 метров, а вес – до 20кг</a:t>
            </a:r>
          </a:p>
          <a:p>
            <a:pPr algn="ctr">
              <a:defRPr/>
            </a:pPr>
            <a:r>
              <a:rPr lang="ru-RU" altLang="ru-RU" sz="2200" b="1" dirty="0">
                <a:solidFill>
                  <a:srgbClr val="000066"/>
                </a:solidFill>
                <a:cs typeface="Arial" panose="020B0604020202020204" pitchFamily="34" charset="0"/>
              </a:rPr>
              <a:t>Посмотри на рисунок-подсказку и попробуй </a:t>
            </a:r>
          </a:p>
          <a:p>
            <a:pPr algn="ctr">
              <a:defRPr/>
            </a:pPr>
            <a:r>
              <a:rPr lang="ru-RU" altLang="ru-RU" sz="2200" b="1" dirty="0">
                <a:solidFill>
                  <a:srgbClr val="000066"/>
                </a:solidFill>
                <a:cs typeface="Arial" panose="020B0604020202020204" pitchFamily="34" charset="0"/>
              </a:rPr>
              <a:t>догадаться, как называется это животное</a:t>
            </a:r>
          </a:p>
          <a:p>
            <a:pPr algn="ctr">
              <a:defRPr/>
            </a:pPr>
            <a:endParaRPr lang="ru-RU" altLang="ru-RU" sz="2000" dirty="0">
              <a:latin typeface="+mn-lt"/>
            </a:endParaRPr>
          </a:p>
        </p:txBody>
      </p:sp>
      <p:grpSp>
        <p:nvGrpSpPr>
          <p:cNvPr id="49156" name="Группа 3">
            <a:extLst>
              <a:ext uri="{FF2B5EF4-FFF2-40B4-BE49-F238E27FC236}">
                <a16:creationId xmlns:a16="http://schemas.microsoft.com/office/drawing/2014/main" id="{72A5BACC-93DD-416E-A1D1-9C17C7045FF1}"/>
              </a:ext>
            </a:extLst>
          </p:cNvPr>
          <p:cNvGrpSpPr>
            <a:grpSpLocks/>
          </p:cNvGrpSpPr>
          <p:nvPr/>
        </p:nvGrpSpPr>
        <p:grpSpPr bwMode="auto">
          <a:xfrm>
            <a:off x="6553201" y="1447803"/>
            <a:ext cx="2355851" cy="2476500"/>
            <a:chOff x="6553200" y="1368819"/>
            <a:chExt cx="2356055" cy="2477125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AF561EAC-DC6C-43C7-8F3C-4B2B7FA3EA11}"/>
                </a:ext>
              </a:extLst>
            </p:cNvPr>
            <p:cNvSpPr/>
            <p:nvPr/>
          </p:nvSpPr>
          <p:spPr>
            <a:xfrm>
              <a:off x="6553200" y="1368819"/>
              <a:ext cx="2356055" cy="24771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49158" name="Рисунок 2">
              <a:extLst>
                <a:ext uri="{FF2B5EF4-FFF2-40B4-BE49-F238E27FC236}">
                  <a16:creationId xmlns:a16="http://schemas.microsoft.com/office/drawing/2014/main" id="{CDC186B2-1E9F-44A6-A3F5-C8F4ED0B6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865" y="1828800"/>
              <a:ext cx="1975070" cy="18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9" name="TextBox 5">
              <a:extLst>
                <a:ext uri="{FF2B5EF4-FFF2-40B4-BE49-F238E27FC236}">
                  <a16:creationId xmlns:a16="http://schemas.microsoft.com/office/drawing/2014/main" id="{A80F6ECE-B761-481D-9CD6-796759E45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4121" y="1447947"/>
              <a:ext cx="1554209" cy="400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000" b="1">
                  <a:solidFill>
                    <a:srgbClr val="000066"/>
                  </a:solidFill>
                </a:rPr>
                <a:t>подсказка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>
            <a:extLst>
              <a:ext uri="{FF2B5EF4-FFF2-40B4-BE49-F238E27FC236}">
                <a16:creationId xmlns:a16="http://schemas.microsoft.com/office/drawing/2014/main" id="{C8E7CE58-565B-463F-AB69-192D5719F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60366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66"/>
                </a:solidFill>
                <a:cs typeface="Arial" panose="020B0604020202020204" pitchFamily="34" charset="0"/>
              </a:rPr>
              <a:t>Японский краб-паук</a:t>
            </a:r>
          </a:p>
        </p:txBody>
      </p:sp>
      <p:pic>
        <p:nvPicPr>
          <p:cNvPr id="50179" name="Рисунок 3">
            <a:extLst>
              <a:ext uri="{FF2B5EF4-FFF2-40B4-BE49-F238E27FC236}">
                <a16:creationId xmlns:a16="http://schemas.microsoft.com/office/drawing/2014/main" id="{7B9C2A5B-89F6-421A-A9AD-582E4E1C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7"/>
            <a:ext cx="91440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44930-41C8-43ED-B42B-6F6F806C0AD2}"/>
              </a:ext>
            </a:extLst>
          </p:cNvPr>
          <p:cNvSpPr txBox="1"/>
          <p:nvPr/>
        </p:nvSpPr>
        <p:spPr>
          <a:xfrm>
            <a:off x="311727" y="138544"/>
            <a:ext cx="8520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Попробуй выбрать из предложенных фотографий те,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которых изображены ракообразные,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есть похожие на рака животные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151505-8525-4EFB-92E6-2B58BB699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r="3590" b="3650"/>
          <a:stretch/>
        </p:blipFill>
        <p:spPr>
          <a:xfrm>
            <a:off x="3032609" y="1385445"/>
            <a:ext cx="3248561" cy="2236599"/>
          </a:xfrm>
          <a:prstGeom prst="rect">
            <a:avLst/>
          </a:prstGeom>
          <a:ln w="15875">
            <a:solidFill>
              <a:srgbClr val="0033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D65723-B59E-47EC-93B7-04770BA70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9856" b="3595"/>
          <a:stretch/>
        </p:blipFill>
        <p:spPr>
          <a:xfrm>
            <a:off x="6057373" y="4176601"/>
            <a:ext cx="3086627" cy="2236598"/>
          </a:xfrm>
          <a:prstGeom prst="rect">
            <a:avLst/>
          </a:prstGeom>
          <a:ln w="15875">
            <a:solidFill>
              <a:srgbClr val="0033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EA6444-5808-4948-A187-7DEFC825D8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3"/>
          <a:stretch/>
        </p:blipFill>
        <p:spPr>
          <a:xfrm>
            <a:off x="6473597" y="1385447"/>
            <a:ext cx="2670403" cy="2236598"/>
          </a:xfrm>
          <a:prstGeom prst="rect">
            <a:avLst/>
          </a:prstGeom>
          <a:ln w="15875">
            <a:solidFill>
              <a:srgbClr val="0033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C9065E-6F6E-4EB3-B0EF-E56A0DEE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/>
          <a:stretch/>
        </p:blipFill>
        <p:spPr>
          <a:xfrm>
            <a:off x="-1" y="1385445"/>
            <a:ext cx="2840183" cy="2242835"/>
          </a:xfrm>
          <a:prstGeom prst="rect">
            <a:avLst/>
          </a:prstGeom>
          <a:ln w="15875">
            <a:solidFill>
              <a:srgbClr val="0033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FAEA46-0642-4A1F-A807-D6F46AEEB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6599"/>
            <a:ext cx="3086627" cy="2236599"/>
          </a:xfrm>
          <a:prstGeom prst="rect">
            <a:avLst/>
          </a:prstGeom>
          <a:ln w="15875">
            <a:solidFill>
              <a:srgbClr val="0033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46BEF6-274F-44FE-A2B8-475DD534621F}"/>
              </a:ext>
            </a:extLst>
          </p:cNvPr>
          <p:cNvSpPr txBox="1"/>
          <p:nvPr/>
        </p:nvSpPr>
        <p:spPr>
          <a:xfrm>
            <a:off x="-1" y="3622044"/>
            <a:ext cx="284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Краб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632D2A-9D0E-4EFA-926D-001F1BB7FF61}"/>
              </a:ext>
            </a:extLst>
          </p:cNvPr>
          <p:cNvSpPr txBox="1"/>
          <p:nvPr/>
        </p:nvSpPr>
        <p:spPr>
          <a:xfrm>
            <a:off x="3032609" y="3622044"/>
            <a:ext cx="3248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Креветка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D15524-410C-4C27-BC58-539DC2F2A185}"/>
              </a:ext>
            </a:extLst>
          </p:cNvPr>
          <p:cNvSpPr txBox="1"/>
          <p:nvPr/>
        </p:nvSpPr>
        <p:spPr>
          <a:xfrm>
            <a:off x="6473597" y="3622044"/>
            <a:ext cx="2670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Жук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7F8FF-5D45-43D1-927E-01715ED060F5}"/>
              </a:ext>
            </a:extLst>
          </p:cNvPr>
          <p:cNvSpPr txBox="1"/>
          <p:nvPr/>
        </p:nvSpPr>
        <p:spPr>
          <a:xfrm>
            <a:off x="1542" y="6396335"/>
            <a:ext cx="284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Паук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725664-0F25-4A70-A48D-4E17CEB3E2E4}"/>
              </a:ext>
            </a:extLst>
          </p:cNvPr>
          <p:cNvSpPr txBox="1"/>
          <p:nvPr/>
        </p:nvSpPr>
        <p:spPr>
          <a:xfrm>
            <a:off x="3034152" y="6396335"/>
            <a:ext cx="3248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Клоп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595734-03E6-4CB6-8DC6-7AE295476E5F}"/>
              </a:ext>
            </a:extLst>
          </p:cNvPr>
          <p:cNvSpPr txBox="1"/>
          <p:nvPr/>
        </p:nvSpPr>
        <p:spPr>
          <a:xfrm>
            <a:off x="6475140" y="6396335"/>
            <a:ext cx="2670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Омар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DED93B-360D-4EB4-A6C8-A676174CAC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2684" r="6212" b="1151"/>
          <a:stretch/>
        </p:blipFill>
        <p:spPr>
          <a:xfrm>
            <a:off x="3253155" y="4176599"/>
            <a:ext cx="2637689" cy="2236599"/>
          </a:xfrm>
          <a:prstGeom prst="rect">
            <a:avLst/>
          </a:prstGeom>
          <a:ln w="1587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1236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>
            <a:extLst>
              <a:ext uri="{FF2B5EF4-FFF2-40B4-BE49-F238E27FC236}">
                <a16:creationId xmlns:a16="http://schemas.microsoft.com/office/drawing/2014/main" id="{04696D0D-EC2D-4AC3-8B77-5C56D834A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57163"/>
            <a:ext cx="41052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400" b="1" dirty="0">
                <a:solidFill>
                  <a:srgbClr val="000066"/>
                </a:solidFill>
              </a:rPr>
              <a:t>Пальмовый вор</a:t>
            </a:r>
            <a:r>
              <a:rPr lang="ru-RU" altLang="ru-RU" sz="2000" dirty="0">
                <a:solidFill>
                  <a:srgbClr val="000066"/>
                </a:solidFill>
              </a:rPr>
              <a:t> выходит из своей норки по ночам, как и положено мелкому воришке. Хотя, честно говоря, особенно мелким этого рака язык не повернется назвать – взрослое животное весит около 4 кг. В отличие от других ракообразных он живет на суше, где лазает на пальмы за кокосовыми орехами, а при случае ворует у местных жителей еду </a:t>
            </a:r>
          </a:p>
        </p:txBody>
      </p:sp>
      <p:pic>
        <p:nvPicPr>
          <p:cNvPr id="23555" name="Рисунок 2" descr="Изображение выглядит как животное, стол, сидит, коричневый&#10;&#10;Автоматически созданное описание">
            <a:extLst>
              <a:ext uri="{FF2B5EF4-FFF2-40B4-BE49-F238E27FC236}">
                <a16:creationId xmlns:a16="http://schemas.microsoft.com/office/drawing/2014/main" id="{04162227-020A-465A-8DE2-357579B8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3003" b="2924"/>
          <a:stretch>
            <a:fillRect/>
          </a:stretch>
        </p:blipFill>
        <p:spPr bwMode="auto">
          <a:xfrm>
            <a:off x="4773613" y="4006850"/>
            <a:ext cx="410368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7" descr="Изображение выглядит как внешний, животное, птиц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E01F633-4897-4BB8-9731-A3C12D18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22276"/>
          <a:stretch>
            <a:fillRect/>
          </a:stretch>
        </p:blipFill>
        <p:spPr bwMode="auto">
          <a:xfrm>
            <a:off x="0" y="0"/>
            <a:ext cx="454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79AD5A-FD71-43D5-BA2D-2D670E240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87" y="124839"/>
            <a:ext cx="4003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cs typeface="Arial" panose="020B0604020202020204" pitchFamily="34" charset="0"/>
              </a:rPr>
              <a:t>Крабы – декораторы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DD55D3-F062-4D20-A98B-9D3F0AB32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13333" r="3326" b="12525"/>
          <a:stretch/>
        </p:blipFill>
        <p:spPr>
          <a:xfrm>
            <a:off x="1" y="3552334"/>
            <a:ext cx="5188184" cy="3305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061DD-3DAD-411C-9EAF-B44D24F0E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4303" r="23411" b="5136"/>
          <a:stretch/>
        </p:blipFill>
        <p:spPr>
          <a:xfrm>
            <a:off x="5347855" y="3552331"/>
            <a:ext cx="3796144" cy="33056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8E486E-A37A-40F5-B463-555F23D3D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3270"/>
          <a:stretch/>
        </p:blipFill>
        <p:spPr>
          <a:xfrm>
            <a:off x="-47495" y="1"/>
            <a:ext cx="5188183" cy="342900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9EDAC97A-FF83-4ADB-9C1B-4458700D6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855" y="646536"/>
            <a:ext cx="364157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0066"/>
                </a:solidFill>
              </a:rPr>
              <a:t>Многие мелкие крабы, чтобы их не заметили хищники, прикрепляют к своему панцирю куски кораллов, водоросли, камушки, мелкие раковины моллюсков, живых актиний. Попробуй такого найти на коралловом рифе!</a:t>
            </a:r>
          </a:p>
        </p:txBody>
      </p:sp>
    </p:spTree>
    <p:extLst>
      <p:ext uri="{BB962C8B-B14F-4D97-AF65-F5344CB8AC3E}">
        <p14:creationId xmlns:p14="http://schemas.microsoft.com/office/powerpoint/2010/main" val="3915496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02DF9307-4E86-42F2-81C4-E2F001DDD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109" y="145473"/>
            <a:ext cx="4235017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 dirty="0">
                <a:solidFill>
                  <a:srgbClr val="000066"/>
                </a:solidFill>
              </a:rPr>
              <a:t>У манящего краба</a:t>
            </a:r>
            <a:r>
              <a:rPr lang="ru-RU" altLang="ru-RU" sz="2000" dirty="0">
                <a:solidFill>
                  <a:srgbClr val="000066"/>
                </a:solidFill>
              </a:rPr>
              <a:t> одна клешня намного больше другой. Свою огромную клешню краб использует очень разнообразно. Он размахивает ею, как флагом, чтобы привлечь внимание краба- дамы (манит её к себе – за что и получил название), использует как оружие во время драк с противниками и, наконец, закрывает ею, как бронированной дверью вход в свою норку</a:t>
            </a:r>
          </a:p>
        </p:txBody>
      </p:sp>
      <p:pic>
        <p:nvPicPr>
          <p:cNvPr id="18435" name="Рисунок 2" descr="Изображение выглядит как животное, доска, маленький, еда&#10;&#10;Автоматически созданное описание">
            <a:extLst>
              <a:ext uri="{FF2B5EF4-FFF2-40B4-BE49-F238E27FC236}">
                <a16:creationId xmlns:a16="http://schemas.microsoft.com/office/drawing/2014/main" id="{F3F9B424-6C4D-4096-B5DE-BD6B256D8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5920" b="5594"/>
          <a:stretch/>
        </p:blipFill>
        <p:spPr bwMode="auto">
          <a:xfrm>
            <a:off x="0" y="0"/>
            <a:ext cx="4577051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7" descr="Изображение выглядит как животное, еда, птица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5C934841-F797-48E4-A03B-44789FA26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r="6145" b="10486"/>
          <a:stretch/>
        </p:blipFill>
        <p:spPr bwMode="auto">
          <a:xfrm>
            <a:off x="0" y="3670300"/>
            <a:ext cx="457705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D1EDB-A712-4DA5-8652-42D9AFE90F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405" b="14727"/>
          <a:stretch/>
        </p:blipFill>
        <p:spPr>
          <a:xfrm>
            <a:off x="4752109" y="4129809"/>
            <a:ext cx="4403016" cy="272819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hlinkClick r:id="rId5" action="ppaction://hlinksldjump"/>
            <a:extLst>
              <a:ext uri="{FF2B5EF4-FFF2-40B4-BE49-F238E27FC236}">
                <a16:creationId xmlns:a16="http://schemas.microsoft.com/office/drawing/2014/main" id="{654AF298-5791-49F3-9334-0817939B5E23}"/>
              </a:ext>
            </a:extLst>
          </p:cNvPr>
          <p:cNvSpPr/>
          <p:nvPr/>
        </p:nvSpPr>
        <p:spPr>
          <a:xfrm>
            <a:off x="2757055" y="3106185"/>
            <a:ext cx="1814945" cy="1023624"/>
          </a:xfrm>
          <a:prstGeom prst="roundRect">
            <a:avLst/>
          </a:prstGeom>
          <a:solidFill>
            <a:srgbClr val="FF00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Вернуться обратно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E847DCF9-C5AF-4C6B-9DD3-05B0958AB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510" y="134524"/>
            <a:ext cx="4114799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 dirty="0">
                <a:solidFill>
                  <a:srgbClr val="000066"/>
                </a:solidFill>
              </a:rPr>
              <a:t>Краб боксер </a:t>
            </a:r>
            <a:r>
              <a:rPr lang="ru-RU" sz="2000" dirty="0">
                <a:solidFill>
                  <a:srgbClr val="000066"/>
                </a:solidFill>
              </a:rPr>
              <a:t>в обеих передних лапках обычно держит  по анемоне – морскому животному с ядовитыми щупальцами. При приближении врага краб принимает боксерскую позу и начинает грозно размахивать своими «перчатками». Обитатели моря побаиваются анемон, поэтому предпочитают удрать подальше и не ввязываться в драку с такими союзниками. Даже, когда краб отдыхает в своем убежище, клешни с анемонами высунуты из норки – чтобы противник не решился на атаку. Поскольку передние ножки у краба все время заняты, еду ему приходится собирать второй парой ног. </a:t>
            </a:r>
            <a:endParaRPr lang="ru-RU" altLang="ru-RU" sz="2000" dirty="0">
              <a:solidFill>
                <a:srgbClr val="00006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7676EE-8E1E-4D86-80BA-C37159DB2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r="6756"/>
          <a:stretch/>
        </p:blipFill>
        <p:spPr>
          <a:xfrm>
            <a:off x="0" y="0"/>
            <a:ext cx="4779818" cy="3546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CE5F5E-D1CD-4FB0-90CC-694D00FDD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7586" r="5261" b="7101"/>
          <a:stretch/>
        </p:blipFill>
        <p:spPr>
          <a:xfrm>
            <a:off x="1" y="3775365"/>
            <a:ext cx="4779818" cy="308263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id="{03AD12DD-1EC9-4174-9C9A-C2DF303C4EB5}"/>
              </a:ext>
            </a:extLst>
          </p:cNvPr>
          <p:cNvSpPr/>
          <p:nvPr/>
        </p:nvSpPr>
        <p:spPr>
          <a:xfrm>
            <a:off x="2964873" y="3082635"/>
            <a:ext cx="1814945" cy="1023624"/>
          </a:xfrm>
          <a:prstGeom prst="roundRect">
            <a:avLst/>
          </a:prstGeom>
          <a:solidFill>
            <a:srgbClr val="FF00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Вернуться обратно</a:t>
            </a:r>
          </a:p>
        </p:txBody>
      </p:sp>
    </p:spTree>
    <p:extLst>
      <p:ext uri="{BB962C8B-B14F-4D97-AF65-F5344CB8AC3E}">
        <p14:creationId xmlns:p14="http://schemas.microsoft.com/office/powerpoint/2010/main" val="658755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01009824-1246-4C2C-88F6-79797866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145473"/>
            <a:ext cx="4415126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2400" b="1" dirty="0">
                <a:solidFill>
                  <a:srgbClr val="000066"/>
                </a:solidFill>
              </a:rPr>
              <a:t>У рака отшельника </a:t>
            </a:r>
            <a:r>
              <a:rPr lang="ru-RU" altLang="ru-RU" sz="2000" dirty="0">
                <a:solidFill>
                  <a:srgbClr val="000066"/>
                </a:solidFill>
              </a:rPr>
              <a:t>мягкое брюшко надежно спрятано в раковине моллюска. Этот «домик» рак всегда таскает на себе. Поэтому две задние пары из его десяти ног несколько короче остальных – они приспособлены для того, чтобы крепко держать раковину. По-разному выглядят и его клешни – одна из них намного крупнее второй. Рак использует её, чтобы закрывать вход в своё убежище от непрошенных гостей. Периодически отшельник меняет раковины – а что делать, если животное растет? Когда приходит пора линять и увеличиваться в размерах, рак сначала находит новую пустую раковину, побольше, чем прежняя, а потом приступает к линьке.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F0CFA4-53FF-4AAB-9EAE-3784C2F664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r="13273"/>
          <a:stretch/>
        </p:blipFill>
        <p:spPr>
          <a:xfrm>
            <a:off x="-9381" y="0"/>
            <a:ext cx="4487461" cy="31588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FF5A0C-15AD-4DAC-8964-FBF5E87E70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 r="11007"/>
          <a:stretch/>
        </p:blipFill>
        <p:spPr>
          <a:xfrm>
            <a:off x="-9381" y="3429000"/>
            <a:ext cx="4487461" cy="3429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hlinkClick r:id="rId4" action="ppaction://hlinksldjump"/>
            <a:extLst>
              <a:ext uri="{FF2B5EF4-FFF2-40B4-BE49-F238E27FC236}">
                <a16:creationId xmlns:a16="http://schemas.microsoft.com/office/drawing/2014/main" id="{620F40FE-1A35-4950-A988-7C9F3024599B}"/>
              </a:ext>
            </a:extLst>
          </p:cNvPr>
          <p:cNvSpPr/>
          <p:nvPr/>
        </p:nvSpPr>
        <p:spPr>
          <a:xfrm>
            <a:off x="2663135" y="2809816"/>
            <a:ext cx="1814945" cy="1023624"/>
          </a:xfrm>
          <a:prstGeom prst="roundRect">
            <a:avLst/>
          </a:prstGeom>
          <a:solidFill>
            <a:srgbClr val="FF00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Вернуться обратно</a:t>
            </a:r>
          </a:p>
        </p:txBody>
      </p:sp>
    </p:spTree>
    <p:extLst>
      <p:ext uri="{BB962C8B-B14F-4D97-AF65-F5344CB8AC3E}">
        <p14:creationId xmlns:p14="http://schemas.microsoft.com/office/powerpoint/2010/main" val="648144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9332C3-B81C-4AB0-98D7-663DBAD9F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6954"/>
          <a:stretch/>
        </p:blipFill>
        <p:spPr>
          <a:xfrm>
            <a:off x="0" y="1202057"/>
            <a:ext cx="9144000" cy="5655943"/>
          </a:xfrm>
          <a:prstGeom prst="rect">
            <a:avLst/>
          </a:pr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1910B8CF-4274-4244-BAA9-7A59143E2368}"/>
              </a:ext>
            </a:extLst>
          </p:cNvPr>
          <p:cNvSpPr/>
          <p:nvPr/>
        </p:nvSpPr>
        <p:spPr>
          <a:xfrm>
            <a:off x="5638800" y="1399308"/>
            <a:ext cx="3505200" cy="1496291"/>
          </a:xfrm>
          <a:prstGeom prst="cloudCallout">
            <a:avLst>
              <a:gd name="adj1" fmla="val -69393"/>
              <a:gd name="adj2" fmla="val 92582"/>
            </a:avLst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красавчик?</a:t>
            </a:r>
          </a:p>
          <a:p>
            <a:pPr algn="ctr"/>
            <a:r>
              <a:rPr 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– красавчик!!!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24486B-F194-4E15-9DEB-204F4053B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1" y="55564"/>
            <a:ext cx="863138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66"/>
                </a:solidFill>
                <a:cs typeface="Arial" panose="020B0604020202020204" pitchFamily="34" charset="0"/>
              </a:rPr>
              <a:t>Креветка богомол </a:t>
            </a:r>
            <a:r>
              <a:rPr lang="ru-RU" altLang="ru-RU" sz="2000" dirty="0">
                <a:solidFill>
                  <a:srgbClr val="000066"/>
                </a:solidFill>
                <a:cs typeface="Arial" panose="020B0604020202020204" pitchFamily="34" charset="0"/>
              </a:rPr>
              <a:t>(или рак-богомол, как её еще называют) может претендовать на звание самого красочного ракообразного. Но нрав у креветки весьма раздражительный – </a:t>
            </a:r>
            <a:r>
              <a:rPr lang="ru-RU" altLang="ru-RU" sz="2000" b="1" dirty="0">
                <a:solidFill>
                  <a:srgbClr val="000066"/>
                </a:solidFill>
                <a:cs typeface="Arial" panose="020B0604020202020204" pitchFamily="34" charset="0"/>
              </a:rPr>
              <a:t>смотрите следующие слайды</a:t>
            </a:r>
          </a:p>
        </p:txBody>
      </p:sp>
    </p:spTree>
    <p:extLst>
      <p:ext uri="{BB962C8B-B14F-4D97-AF65-F5344CB8AC3E}">
        <p14:creationId xmlns:p14="http://schemas.microsoft.com/office/powerpoint/2010/main" val="2203568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  <a:extLst>
              <a:ext uri="{FF2B5EF4-FFF2-40B4-BE49-F238E27FC236}">
                <a16:creationId xmlns:a16="http://schemas.microsoft.com/office/drawing/2014/main" id="{EF7D808F-C54B-4AF9-80B9-AE4612AA0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r="26061"/>
          <a:stretch/>
        </p:blipFill>
        <p:spPr bwMode="auto">
          <a:xfrm>
            <a:off x="0" y="0"/>
            <a:ext cx="4461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7F4298-411E-4040-9178-5AAB0B051C70}"/>
              </a:ext>
            </a:extLst>
          </p:cNvPr>
          <p:cNvSpPr/>
          <p:nvPr/>
        </p:nvSpPr>
        <p:spPr>
          <a:xfrm>
            <a:off x="4682838" y="151179"/>
            <a:ext cx="429490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 названием </a:t>
            </a:r>
            <a:r>
              <a:rPr 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морские богомолы 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обязаны одной из пар своих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ногочелюстей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второй спереди. С их помощью раки осыпают противника ударами чудовищной силы. Членики </a:t>
            </a:r>
            <a:r>
              <a:rPr lang="ru-RU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ногочелюстей</a:t>
            </a:r>
            <a:r>
              <a:rPr lang="ru-RU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согнуты точь-в-точь, как у насекомых богомолов. И так же, как богомолы, эти животные способны мгновенно выбросить конечность вперед, чтобы завладеть добычей. Благодаря своему характеру воинственные ракообразные заработали недобрую славу. Их называют бойцовыми раками, драчунами, убийцами, раками-террористами.</a:t>
            </a:r>
          </a:p>
          <a:p>
            <a:pPr algn="just" fontAlgn="base">
              <a:spcBef>
                <a:spcPts val="1200"/>
              </a:spcBef>
            </a:pPr>
            <a:r>
              <a:rPr 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Посмотри на следующем слайде, как морские богомолы охотятся и защищаются </a:t>
            </a:r>
            <a:endParaRPr lang="ru-RU" sz="2000" b="1" i="0" u="none" strike="noStrike" dirty="0">
              <a:solidFill>
                <a:srgbClr val="0000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43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1AE355-A851-4170-85FC-2858F500C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7900" cy="3400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CD5959-B0A7-4367-9217-30E24D001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914"/>
            <a:ext cx="5611091" cy="3150086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D7FAF39B-8DE7-4FB7-B4B7-D92FC737C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37" y="120064"/>
            <a:ext cx="279645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0066"/>
                </a:solidFill>
              </a:rPr>
              <a:t>Морские богомолы живут в норках и часто охотятся из засады. Как и насекомые-богомолы, креветки схватывают добычу своими конечностями. На этом видео морской богомол поймал рыбу </a:t>
            </a:r>
          </a:p>
        </p:txBody>
      </p:sp>
      <p:sp useBgFill="1"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31B40E-379C-48E5-B940-21A1FB458807}"/>
              </a:ext>
            </a:extLst>
          </p:cNvPr>
          <p:cNvSpPr/>
          <p:nvPr/>
        </p:nvSpPr>
        <p:spPr>
          <a:xfrm>
            <a:off x="5361709" y="3707914"/>
            <a:ext cx="374073" cy="31500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D3CD86-B892-43A4-8195-82CA3120323B}"/>
              </a:ext>
            </a:extLst>
          </p:cNvPr>
          <p:cNvSpPr/>
          <p:nvPr/>
        </p:nvSpPr>
        <p:spPr>
          <a:xfrm rot="5400000">
            <a:off x="2417617" y="3913909"/>
            <a:ext cx="526474" cy="5361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31104AF-9934-4433-BD22-52D767404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540" y="3638639"/>
            <a:ext cx="353290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solidFill>
                  <a:srgbClr val="000066"/>
                </a:solidFill>
              </a:rPr>
              <a:t>Удар морского богомола по силе сравним с ударом пули. Неосторожные аквалангисты, увлекшись съемками этого яркого животного, часто получают болезненные удары по пальцам. А крабу, который решил заглянуть в гости к креветке, очень не повезло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33DEF56-82FE-452D-85B5-BF986830B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10098"/>
            <a:ext cx="53617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79475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01763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2405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446338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035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3607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179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75138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000066"/>
                </a:solidFill>
              </a:rPr>
              <a:t>Удар молниеносный – видео замедлено в 60 раз</a:t>
            </a:r>
          </a:p>
        </p:txBody>
      </p:sp>
      <p:sp>
        <p:nvSpPr>
          <p:cNvPr id="13" name="Прямоугольник: скругленные углы 12">
            <a:hlinkClick r:id="rId4" action="ppaction://hlinksldjump"/>
            <a:extLst>
              <a:ext uri="{FF2B5EF4-FFF2-40B4-BE49-F238E27FC236}">
                <a16:creationId xmlns:a16="http://schemas.microsoft.com/office/drawing/2014/main" id="{88279902-CE33-4947-9A4F-2CFBD8661592}"/>
              </a:ext>
            </a:extLst>
          </p:cNvPr>
          <p:cNvSpPr/>
          <p:nvPr/>
        </p:nvSpPr>
        <p:spPr>
          <a:xfrm>
            <a:off x="138551" y="2684288"/>
            <a:ext cx="1814945" cy="1023624"/>
          </a:xfrm>
          <a:prstGeom prst="roundRect">
            <a:avLst/>
          </a:prstGeom>
          <a:solidFill>
            <a:srgbClr val="FF0000"/>
          </a:solidFill>
          <a:ln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Вернуться обратно</a:t>
            </a:r>
          </a:p>
        </p:txBody>
      </p:sp>
    </p:spTree>
    <p:extLst>
      <p:ext uri="{BB962C8B-B14F-4D97-AF65-F5344CB8AC3E}">
        <p14:creationId xmlns:p14="http://schemas.microsoft.com/office/powerpoint/2010/main" val="107869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44930-41C8-43ED-B42B-6F6F806C0AD2}"/>
              </a:ext>
            </a:extLst>
          </p:cNvPr>
          <p:cNvSpPr txBox="1"/>
          <p:nvPr/>
        </p:nvSpPr>
        <p:spPr>
          <a:xfrm>
            <a:off x="0" y="13854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Да-да, и креветки, и разные крабы, и омары – все они ракообразные. Ученые относят к этой группе и многих других, на первый взгляд, не столь похожих на рака животных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725664-0F25-4A70-A48D-4E17CEB3E2E4}"/>
              </a:ext>
            </a:extLst>
          </p:cNvPr>
          <p:cNvSpPr txBox="1"/>
          <p:nvPr/>
        </p:nvSpPr>
        <p:spPr>
          <a:xfrm>
            <a:off x="304800" y="5985163"/>
            <a:ext cx="853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Представь себе, мокрицы, с которыми ты, возможно встречался на даче или даже в городе, тоже ракообразные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2CD307-E501-468B-8571-190C605590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6"/>
          <a:stretch/>
        </p:blipFill>
        <p:spPr>
          <a:xfrm>
            <a:off x="0" y="1314124"/>
            <a:ext cx="9144000" cy="462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4096177-E0D7-4DEF-B60F-CA69C33E0B72}"/>
              </a:ext>
            </a:extLst>
          </p:cNvPr>
          <p:cNvGrpSpPr/>
          <p:nvPr/>
        </p:nvGrpSpPr>
        <p:grpSpPr>
          <a:xfrm>
            <a:off x="1" y="1824990"/>
            <a:ext cx="9143999" cy="5033010"/>
            <a:chOff x="0" y="1644881"/>
            <a:chExt cx="9143999" cy="503301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5EF7128D-15FA-4094-80C6-577989BEA53C}"/>
                </a:ext>
              </a:extLst>
            </p:cNvPr>
            <p:cNvSpPr/>
            <p:nvPr/>
          </p:nvSpPr>
          <p:spPr>
            <a:xfrm>
              <a:off x="0" y="1644881"/>
              <a:ext cx="9143999" cy="503301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E023542-C579-464C-9EAC-DF9BC81B4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64" r="3035" b="4466"/>
            <a:stretch/>
          </p:blipFill>
          <p:spPr>
            <a:xfrm rot="16200000">
              <a:off x="-236315" y="2120533"/>
              <a:ext cx="3662245" cy="294023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EEF1ADA-BD78-4281-AAB3-BD5FA671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922" y="1664134"/>
              <a:ext cx="2704753" cy="3948545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76B5F93-2E49-4DB3-897B-2FA3243BD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" r="2817"/>
            <a:stretch/>
          </p:blipFill>
          <p:spPr>
            <a:xfrm rot="5400000">
              <a:off x="5191427" y="2310659"/>
              <a:ext cx="4468327" cy="322751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5757CDA-EE29-42AF-B527-4614F53F8CA9}"/>
              </a:ext>
            </a:extLst>
          </p:cNvPr>
          <p:cNvSpPr txBox="1"/>
          <p:nvPr/>
        </p:nvSpPr>
        <p:spPr>
          <a:xfrm>
            <a:off x="6234544" y="6338686"/>
            <a:ext cx="266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Ракообразное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60ED6-807E-4F1E-B2D1-670623F7D3BA}"/>
              </a:ext>
            </a:extLst>
          </p:cNvPr>
          <p:cNvSpPr txBox="1"/>
          <p:nvPr/>
        </p:nvSpPr>
        <p:spPr>
          <a:xfrm>
            <a:off x="3172690" y="5790215"/>
            <a:ext cx="236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Насекомое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8303D-7103-4E82-8498-8FC50104D0EB}"/>
              </a:ext>
            </a:extLst>
          </p:cNvPr>
          <p:cNvSpPr txBox="1"/>
          <p:nvPr/>
        </p:nvSpPr>
        <p:spPr>
          <a:xfrm>
            <a:off x="333720" y="5832713"/>
            <a:ext cx="236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Паук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6C7C4B-07E3-4274-820B-85E723C90619}"/>
              </a:ext>
            </a:extLst>
          </p:cNvPr>
          <p:cNvSpPr txBox="1"/>
          <p:nvPr/>
        </p:nvSpPr>
        <p:spPr>
          <a:xfrm>
            <a:off x="0" y="13854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Ракообразные – дальние родственники пауков и насекомых. Посмотри, как похоже у них выглядят ножки – каждая состоит из нескольких частей – их называют «членики». А всю эту веселую компанию ученые именуют ЧЛЕНИСТОНОГИЕ</a:t>
            </a:r>
          </a:p>
        </p:txBody>
      </p:sp>
    </p:spTree>
    <p:extLst>
      <p:ext uri="{BB962C8B-B14F-4D97-AF65-F5344CB8AC3E}">
        <p14:creationId xmlns:p14="http://schemas.microsoft.com/office/powerpoint/2010/main" val="3841202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706A1E0-8401-4934-A508-7E81EE3DC0C9}"/>
              </a:ext>
            </a:extLst>
          </p:cNvPr>
          <p:cNvGrpSpPr/>
          <p:nvPr/>
        </p:nvGrpSpPr>
        <p:grpSpPr>
          <a:xfrm>
            <a:off x="0" y="69269"/>
            <a:ext cx="9144000" cy="6650186"/>
            <a:chOff x="0" y="69269"/>
            <a:chExt cx="9144000" cy="66501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BC3FB2-366F-42CC-B452-BEDE0200DEF3}"/>
                </a:ext>
              </a:extLst>
            </p:cNvPr>
            <p:cNvSpPr txBox="1"/>
            <p:nvPr/>
          </p:nvSpPr>
          <p:spPr>
            <a:xfrm>
              <a:off x="0" y="69269"/>
              <a:ext cx="914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2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Действительно, как бы не выглядели ноги у этих животных,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22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хорошо видно, что каждая из них состоит из нескольких частей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3F67051-0217-49F0-A2EE-3F02BCC14FD7}"/>
                </a:ext>
              </a:extLst>
            </p:cNvPr>
            <p:cNvGrpSpPr/>
            <p:nvPr/>
          </p:nvGrpSpPr>
          <p:grpSpPr>
            <a:xfrm>
              <a:off x="928255" y="1146152"/>
              <a:ext cx="7260743" cy="5573303"/>
              <a:chOff x="928255" y="1146152"/>
              <a:chExt cx="7260743" cy="5573303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C4222C33-8CC3-49D8-8A97-D633ED8F9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8255" y="1146152"/>
                <a:ext cx="7260743" cy="5573303"/>
              </a:xfrm>
              <a:prstGeom prst="rect">
                <a:avLst/>
              </a:prstGeom>
            </p:spPr>
          </p:pic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E510D7C1-7C1A-47C5-85CF-CD52D0973338}"/>
                  </a:ext>
                </a:extLst>
              </p:cNvPr>
              <p:cNvSpPr/>
              <p:nvPr/>
            </p:nvSpPr>
            <p:spPr>
              <a:xfrm rot="1721881">
                <a:off x="4848987" y="1413780"/>
                <a:ext cx="2622346" cy="844565"/>
              </a:xfrm>
              <a:prstGeom prst="rect">
                <a:avLst/>
              </a:prstGeom>
              <a:noFill/>
              <a:ln w="50800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FB7AE58B-649A-42F9-BF96-1350E57DEDFF}"/>
                  </a:ext>
                </a:extLst>
              </p:cNvPr>
              <p:cNvSpPr/>
              <p:nvPr/>
            </p:nvSpPr>
            <p:spPr>
              <a:xfrm rot="1721881">
                <a:off x="7293461" y="2359518"/>
                <a:ext cx="594677" cy="707746"/>
              </a:xfrm>
              <a:prstGeom prst="rect">
                <a:avLst/>
              </a:prstGeom>
              <a:noFill/>
              <a:ln w="50800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9C074C7A-5964-44DE-9424-DE59CBFCD344}"/>
                  </a:ext>
                </a:extLst>
              </p:cNvPr>
              <p:cNvSpPr/>
              <p:nvPr/>
            </p:nvSpPr>
            <p:spPr>
              <a:xfrm rot="20042983">
                <a:off x="6112018" y="2808722"/>
                <a:ext cx="1574251" cy="956075"/>
              </a:xfrm>
              <a:prstGeom prst="rect">
                <a:avLst/>
              </a:prstGeom>
              <a:noFill/>
              <a:ln w="50800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C997607E-DE4D-4159-91B4-F0D4C02D9722}"/>
                  </a:ext>
                </a:extLst>
              </p:cNvPr>
              <p:cNvSpPr/>
              <p:nvPr/>
            </p:nvSpPr>
            <p:spPr>
              <a:xfrm rot="21143007">
                <a:off x="6006035" y="4636421"/>
                <a:ext cx="1164457" cy="437243"/>
              </a:xfrm>
              <a:prstGeom prst="rect">
                <a:avLst/>
              </a:prstGeom>
              <a:noFill/>
              <a:ln w="50800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F9D06FBE-B9A7-47BA-9104-15B274A3FA07}"/>
                  </a:ext>
                </a:extLst>
              </p:cNvPr>
              <p:cNvSpPr/>
              <p:nvPr/>
            </p:nvSpPr>
            <p:spPr>
              <a:xfrm rot="1265321">
                <a:off x="7134358" y="4622142"/>
                <a:ext cx="420249" cy="437243"/>
              </a:xfrm>
              <a:prstGeom prst="rect">
                <a:avLst/>
              </a:prstGeom>
              <a:noFill/>
              <a:ln w="50800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5CA8983-B3AC-4665-AA06-484F74A2F0A0}"/>
                  </a:ext>
                </a:extLst>
              </p:cNvPr>
              <p:cNvSpPr/>
              <p:nvPr/>
            </p:nvSpPr>
            <p:spPr>
              <a:xfrm rot="1335470">
                <a:off x="7481241" y="4861927"/>
                <a:ext cx="546287" cy="437243"/>
              </a:xfrm>
              <a:prstGeom prst="rect">
                <a:avLst/>
              </a:prstGeom>
              <a:noFill/>
              <a:ln w="50800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75C3D193-E277-4941-9B26-E9BA13BDC065}"/>
                  </a:ext>
                </a:extLst>
              </p:cNvPr>
              <p:cNvSpPr/>
              <p:nvPr/>
            </p:nvSpPr>
            <p:spPr>
              <a:xfrm rot="6332656">
                <a:off x="7500432" y="5414216"/>
                <a:ext cx="1000857" cy="321328"/>
              </a:xfrm>
              <a:prstGeom prst="rect">
                <a:avLst/>
              </a:prstGeom>
              <a:noFill/>
              <a:ln w="50800">
                <a:solidFill>
                  <a:srgbClr val="00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14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F533F-8D5B-4A10-973F-E0E32B006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5077" y="1055078"/>
            <a:ext cx="6858000" cy="4747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7814D2-9960-45E8-A896-BB5F54DEF75E}"/>
              </a:ext>
            </a:extLst>
          </p:cNvPr>
          <p:cNvSpPr txBox="1"/>
          <p:nvPr/>
        </p:nvSpPr>
        <p:spPr>
          <a:xfrm>
            <a:off x="4747846" y="138544"/>
            <a:ext cx="43961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Насекомых, пауков и раков можно отличить по количеству ног.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Вспомни, у кого сколько ног </a:t>
            </a:r>
            <a:r>
              <a:rPr lang="ru-RU" alt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 рака ты их можешь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 посчитать </a:t>
            </a:r>
            <a:r>
              <a:rPr lang="ru-RU" alt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)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ru-RU" altLang="ru-RU" sz="2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Чтобы проверить себя – щёлкни «мышкой»</a:t>
            </a:r>
            <a:endParaRPr lang="ru-RU" altLang="ru-RU" sz="2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2530F-CA69-4BCC-A069-82B4D5718D29}"/>
              </a:ext>
            </a:extLst>
          </p:cNvPr>
          <p:cNvSpPr txBox="1"/>
          <p:nvPr/>
        </p:nvSpPr>
        <p:spPr>
          <a:xfrm>
            <a:off x="5140037" y="5148828"/>
            <a:ext cx="322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Раки и крабы               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EF6EFB-ED84-4990-A7CD-09C6C2D1C826}"/>
              </a:ext>
            </a:extLst>
          </p:cNvPr>
          <p:cNvSpPr txBox="1"/>
          <p:nvPr/>
        </p:nvSpPr>
        <p:spPr>
          <a:xfrm>
            <a:off x="5140036" y="4283102"/>
            <a:ext cx="322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Насекомые                   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B712A-4DE4-4895-B64B-BD8FF8A34FA7}"/>
              </a:ext>
            </a:extLst>
          </p:cNvPr>
          <p:cNvSpPr txBox="1"/>
          <p:nvPr/>
        </p:nvSpPr>
        <p:spPr>
          <a:xfrm>
            <a:off x="5140035" y="3429000"/>
            <a:ext cx="322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Пауки                              ?                   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0BDAE-8CAA-414E-A54A-A1FCE5097F42}"/>
              </a:ext>
            </a:extLst>
          </p:cNvPr>
          <p:cNvSpPr txBox="1"/>
          <p:nvPr/>
        </p:nvSpPr>
        <p:spPr>
          <a:xfrm>
            <a:off x="7897090" y="3429000"/>
            <a:ext cx="1108365" cy="46166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8 ног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07655-9AF4-4AF9-BC8B-B299123EB013}"/>
              </a:ext>
            </a:extLst>
          </p:cNvPr>
          <p:cNvSpPr txBox="1"/>
          <p:nvPr/>
        </p:nvSpPr>
        <p:spPr>
          <a:xfrm>
            <a:off x="7897089" y="4278409"/>
            <a:ext cx="1108365" cy="46166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6 ног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5D72E-B4DF-4632-AFD6-BEFC7F9201EC}"/>
              </a:ext>
            </a:extLst>
          </p:cNvPr>
          <p:cNvSpPr txBox="1"/>
          <p:nvPr/>
        </p:nvSpPr>
        <p:spPr>
          <a:xfrm>
            <a:off x="7897089" y="5148827"/>
            <a:ext cx="1108365" cy="46166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10 ног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27D16-2DD9-4F0B-9057-4635A81E6E7B}"/>
              </a:ext>
            </a:extLst>
          </p:cNvPr>
          <p:cNvSpPr txBox="1"/>
          <p:nvPr/>
        </p:nvSpPr>
        <p:spPr>
          <a:xfrm>
            <a:off x="4747846" y="5726947"/>
            <a:ext cx="4396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Учти, не у всех ракообразных именно 10 ходильных ног,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у раков и крабов!!!</a:t>
            </a:r>
          </a:p>
        </p:txBody>
      </p:sp>
    </p:spTree>
    <p:extLst>
      <p:ext uri="{BB962C8B-B14F-4D97-AF65-F5344CB8AC3E}">
        <p14:creationId xmlns:p14="http://schemas.microsoft.com/office/powerpoint/2010/main" val="112346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>
            <a:extLst>
              <a:ext uri="{FF2B5EF4-FFF2-40B4-BE49-F238E27FC236}">
                <a16:creationId xmlns:a16="http://schemas.microsoft.com/office/drawing/2014/main" id="{DA0279BB-BAEC-4E55-9B46-D9928B05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7" y="130586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cs typeface="Arial" panose="020B0604020202020204" pitchFamily="34" charset="0"/>
              </a:rPr>
              <a:t>Ноги служат ракам, омарам и крабам служат для передвижения, захвата и разделки пищи, и не только. </a:t>
            </a:r>
          </a:p>
        </p:txBody>
      </p:sp>
      <p:pic>
        <p:nvPicPr>
          <p:cNvPr id="44036" name="Рисунок 5">
            <a:extLst>
              <a:ext uri="{FF2B5EF4-FFF2-40B4-BE49-F238E27FC236}">
                <a16:creationId xmlns:a16="http://schemas.microsoft.com/office/drawing/2014/main" id="{5E1E26C8-8C5C-45FC-A227-3DAB25AFA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39" y="1818154"/>
            <a:ext cx="5485322" cy="413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31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>
            <a:extLst>
              <a:ext uri="{FF2B5EF4-FFF2-40B4-BE49-F238E27FC236}">
                <a16:creationId xmlns:a16="http://schemas.microsoft.com/office/drawing/2014/main" id="{DA0279BB-BAEC-4E55-9B46-D9928B05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7" y="130586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cs typeface="Arial" panose="020B0604020202020204" pitchFamily="34" charset="0"/>
              </a:rPr>
              <a:t>Пара самых больших и массивных ног — </a:t>
            </a:r>
            <a:r>
              <a:rPr lang="ru-RU" altLang="ru-RU" sz="2400" b="1" dirty="0">
                <a:solidFill>
                  <a:srgbClr val="000066"/>
                </a:solidFill>
                <a:cs typeface="Arial" panose="020B0604020202020204" pitchFamily="34" charset="0"/>
              </a:rPr>
              <a:t>клешни</a:t>
            </a:r>
            <a:r>
              <a:rPr lang="ru-RU" altLang="ru-RU" sz="2000" dirty="0">
                <a:cs typeface="Arial" panose="020B0604020202020204" pitchFamily="34" charset="0"/>
              </a:rPr>
              <a:t>. С их помощью животные могут брать пищу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270365-414C-4007-A060-771D283FB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2" y="1888475"/>
            <a:ext cx="8358234" cy="34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1550</Words>
  <Application>Microsoft Office PowerPoint</Application>
  <PresentationFormat>Экран (4:3)</PresentationFormat>
  <Paragraphs>123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Ракообразные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Соколовская</dc:creator>
  <cp:lastModifiedBy>Мария Соколовская</cp:lastModifiedBy>
  <cp:revision>39</cp:revision>
  <dcterms:created xsi:type="dcterms:W3CDTF">2020-05-19T12:51:54Z</dcterms:created>
  <dcterms:modified xsi:type="dcterms:W3CDTF">2020-05-20T11:27:34Z</dcterms:modified>
</cp:coreProperties>
</file>