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95" r:id="rId3"/>
    <p:sldId id="326" r:id="rId4"/>
    <p:sldId id="327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42" r:id="rId13"/>
    <p:sldId id="344" r:id="rId14"/>
    <p:sldId id="343" r:id="rId15"/>
    <p:sldId id="335" r:id="rId16"/>
    <p:sldId id="336" r:id="rId17"/>
    <p:sldId id="346" r:id="rId18"/>
    <p:sldId id="481" r:id="rId19"/>
    <p:sldId id="479" r:id="rId20"/>
    <p:sldId id="480" r:id="rId21"/>
    <p:sldId id="502" r:id="rId22"/>
    <p:sldId id="345" r:id="rId23"/>
    <p:sldId id="265" r:id="rId24"/>
    <p:sldId id="266" r:id="rId25"/>
    <p:sldId id="264" r:id="rId26"/>
    <p:sldId id="476" r:id="rId27"/>
    <p:sldId id="337" r:id="rId28"/>
    <p:sldId id="347" r:id="rId29"/>
    <p:sldId id="485" r:id="rId30"/>
    <p:sldId id="487" r:id="rId31"/>
    <p:sldId id="503" r:id="rId32"/>
    <p:sldId id="486" r:id="rId33"/>
    <p:sldId id="306" r:id="rId34"/>
    <p:sldId id="482" r:id="rId35"/>
    <p:sldId id="483" r:id="rId36"/>
    <p:sldId id="296" r:id="rId37"/>
    <p:sldId id="484" r:id="rId38"/>
    <p:sldId id="339" r:id="rId39"/>
    <p:sldId id="488" r:id="rId40"/>
    <p:sldId id="489" r:id="rId41"/>
    <p:sldId id="338" r:id="rId42"/>
    <p:sldId id="341" r:id="rId43"/>
    <p:sldId id="340" r:id="rId44"/>
    <p:sldId id="325" r:id="rId45"/>
    <p:sldId id="490" r:id="rId46"/>
    <p:sldId id="314" r:id="rId47"/>
    <p:sldId id="495" r:id="rId48"/>
    <p:sldId id="492" r:id="rId49"/>
    <p:sldId id="501" r:id="rId50"/>
    <p:sldId id="500" r:id="rId51"/>
    <p:sldId id="494" r:id="rId52"/>
    <p:sldId id="498" r:id="rId53"/>
    <p:sldId id="496" r:id="rId54"/>
    <p:sldId id="493" r:id="rId55"/>
    <p:sldId id="497" r:id="rId56"/>
    <p:sldId id="499" r:id="rId57"/>
    <p:sldId id="491" r:id="rId58"/>
    <p:sldId id="477" r:id="rId5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6600"/>
    <a:srgbClr val="003300"/>
    <a:srgbClr val="006600"/>
    <a:srgbClr val="FFCC66"/>
    <a:srgbClr val="FFFF66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>
      <p:cViewPr varScale="1">
        <p:scale>
          <a:sx n="109" d="100"/>
          <a:sy n="109" d="100"/>
        </p:scale>
        <p:origin x="-88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28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AC35945-5AA9-4E9B-AA28-BDCF6EABB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D468A78-1E12-47D0-81BA-83713CF6A7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0516239-3267-4940-BD0C-EC98701A9A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6C531-702F-41D4-9B2A-3B37CACE4E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4450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939AB72-78B2-41A4-98DE-EB3B10F03A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455AD77-89AD-4B7B-972A-8FD54DB436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3FCE762-D0BB-4130-99CA-A1ADDB1F14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DEB1B-B732-4D8A-BDBC-02B6A92E52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238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A0AE615-D0CF-4CF1-B3C1-7831708954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20EE04B-F060-4885-9BAB-9CE61246BD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1EAF99C-675D-480A-8203-91AAAC67FD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FF6E-DF8C-4E63-ABE7-A4044527FD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0042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A8E9DB6-F063-48DA-B08E-90E4D9A016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2AD215E-C1D7-4A58-BFEC-D31F8BE71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8713BA6-DF5E-4A4B-BE04-7F96653DA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E31C4-F64C-419F-A19E-0A21A5AB4A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049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1F5CB2A-43F7-48A1-9E6E-6BDB0BF03E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71A1E24-24CA-40D9-9302-6ADEE472E2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6D660D8-973D-4793-A47E-7E99D29F17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C33C5-51EB-4C0F-B5F8-D2F53206FE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260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F403A9-3D7E-4C69-97A7-F052A5840F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AB0DAB0-C68D-4B51-94BB-C5E2115B7C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1C086A9-22EB-4F71-88E0-3848DAAC4C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5CCC6-811B-482A-A02D-43AE2FEEF1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321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5DC13E1A-1135-48F5-B712-6B88A04ED5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F8BABB1E-A352-4435-8247-09D14BF713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98E3795-CEB2-4BF2-BA7C-EF4FC85938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87CE6-C625-4F7D-B6FF-40264DD598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179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3DECA39A-493D-4ADF-A15D-9DEC42A0C4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5DD1E0F-003C-43DA-88A9-2EB5E6F706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0166CE54-7FA8-4F4B-85EC-CAB01142E9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C4E71-2858-485A-BCC9-05F9BBC9B8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2280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90CFB49-296B-4830-9BC1-CC7A054DE1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D8444493-38F6-4647-93AE-A6A5D2EEAE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C79280F-C603-4D7E-8FEC-4264692B40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A1A32-3A99-4BD0-80EC-3902F93FE1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481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3EFFDC4-250E-4F19-A01E-AD09D415BB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635AED8-2803-4013-9AB0-4E44069D51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19D97C4-3312-4324-8B63-6A074DFE6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25279-F0F0-451D-8C94-1BE4813E7B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5039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4957594-9E98-465E-B247-2384A95184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62DF9BE-67D6-4F39-9796-71C79E334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0213E84-B9BC-4533-B20D-1E01BDE2A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E7FB9-6755-4992-B68C-2EA322E888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099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FA39E19C-331C-4AA9-9ED0-C92C50D938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8755B634-C84A-4600-B4EE-7CB746BD99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8DF97587-1BDD-41FA-A171-7757F86F9C5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82773003-0A1D-43AC-A8AD-2DE9FA7C9D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2A637833-C6C3-4D48-B3B6-207E2F4EF7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FF12C5E-FF38-4971-A7E8-5864D20A18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>
            <a:extLst>
              <a:ext uri="{FF2B5EF4-FFF2-40B4-BE49-F238E27FC236}">
                <a16:creationId xmlns:a16="http://schemas.microsoft.com/office/drawing/2014/main" xmlns="" id="{474EC0D7-2CDE-446E-9C2A-B3D5545CDE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485775"/>
            <a:ext cx="7772400" cy="1470025"/>
          </a:xfrm>
        </p:spPr>
        <p:txBody>
          <a:bodyPr/>
          <a:lstStyle/>
          <a:p>
            <a:r>
              <a:rPr lang="ru-RU" altLang="ru-RU" b="1">
                <a:solidFill>
                  <a:srgbClr val="C00000"/>
                </a:solidFill>
              </a:rPr>
              <a:t>Моллюски</a:t>
            </a:r>
          </a:p>
        </p:txBody>
      </p:sp>
      <p:pic>
        <p:nvPicPr>
          <p:cNvPr id="2051" name="Рисунок 5" descr="Изображение выглядит как сидит, передний, стол, держ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26EB682-56EF-4D30-8B2A-B7E114753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989138"/>
            <a:ext cx="4476750" cy="44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" descr="Изображение выглядит как рыба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8709996-3033-4F00-92A1-61D4A0D79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2"/>
          <a:stretch>
            <a:fillRect/>
          </a:stretch>
        </p:blipFill>
        <p:spPr bwMode="auto">
          <a:xfrm>
            <a:off x="0" y="1773238"/>
            <a:ext cx="9144000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3">
            <a:extLst>
              <a:ext uri="{FF2B5EF4-FFF2-40B4-BE49-F238E27FC236}">
                <a16:creationId xmlns:a16="http://schemas.microsoft.com/office/drawing/2014/main" xmlns="" id="{2C1A33BB-EA56-48FD-B936-3250A2C76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338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800000"/>
                </a:solidFill>
              </a:rPr>
              <a:t>А вот этих морских слизней японцы назвали в честь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800000"/>
                </a:solidFill>
              </a:rPr>
              <a:t>одного зверька, который живёт на суше.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800000"/>
                </a:solidFill>
              </a:rPr>
              <a:t>Догадываешься, какого?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E92A919-660C-449F-AC9B-F20DB2031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1052513"/>
            <a:ext cx="194945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384239-01EA-4B1C-8770-8C4CE6492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55713"/>
            <a:ext cx="7194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00"/>
                </a:solidFill>
              </a:rPr>
              <a:t>Японцы называют слизня «морским кроликом».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4">
            <a:extLst>
              <a:ext uri="{FF2B5EF4-FFF2-40B4-BE49-F238E27FC236}">
                <a16:creationId xmlns:a16="http://schemas.microsoft.com/office/drawing/2014/main" xmlns="" id="{EE0A164B-CCD6-43FF-95E4-297822ACA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5445125"/>
            <a:ext cx="7658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00"/>
                </a:solidFill>
                <a:latin typeface="Helvetica" panose="020B0604020202020204" pitchFamily="34" charset="0"/>
              </a:rPr>
              <a:t>На голове у него вовсе не ушки. Эти выросты помогают слизню определять, какие вещества содержатся в воде, и таким образом ориентироваться в </a:t>
            </a:r>
            <a:r>
              <a:rPr lang="ru-RU" altLang="ru-RU" sz="20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пространстве.</a:t>
            </a:r>
            <a:endParaRPr lang="ru-RU" altLang="ru-RU" sz="1800" dirty="0"/>
          </a:p>
        </p:txBody>
      </p:sp>
      <p:pic>
        <p:nvPicPr>
          <p:cNvPr id="12291" name="Рисунок 2">
            <a:extLst>
              <a:ext uri="{FF2B5EF4-FFF2-40B4-BE49-F238E27FC236}">
                <a16:creationId xmlns:a16="http://schemas.microsoft.com/office/drawing/2014/main" xmlns="" id="{2524CAA1-53B0-40C6-9459-5C12205F2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>
            <a:extLst>
              <a:ext uri="{FF2B5EF4-FFF2-40B4-BE49-F238E27FC236}">
                <a16:creationId xmlns:a16="http://schemas.microsoft.com/office/drawing/2014/main" xmlns="" id="{FC7565A3-1BD9-482F-B406-D3C37FC77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338"/>
            <a:ext cx="914400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800000"/>
                </a:solidFill>
              </a:rPr>
              <a:t>Ты, наверное, заметил, что морские слизни, в частности – «морской кролик», очень ярко окрашены. Но ведь это очень неудобно: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800000"/>
                </a:solidFill>
              </a:rPr>
              <a:t>этих маленьких ярких созданий любой хищник заметит издалека.</a:t>
            </a:r>
            <a:r>
              <a:rPr lang="ru-RU" altLang="ru-RU" sz="2200" dirty="0">
                <a:solidFill>
                  <a:srgbClr val="800000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800000"/>
                </a:solidFill>
              </a:rPr>
              <a:t>На самом деле, такая яркая окраска не только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800000"/>
                </a:solidFill>
              </a:rPr>
              <a:t>не вредит, а, напротив, помогает слизням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800000"/>
                </a:solidFill>
              </a:rPr>
              <a:t>Как ты думаешь, для чего природа </a:t>
            </a:r>
            <a:r>
              <a:rPr lang="ru-RU" altLang="ru-RU" sz="2200" b="1" dirty="0" smtClean="0">
                <a:solidFill>
                  <a:srgbClr val="800000"/>
                </a:solidFill>
              </a:rPr>
              <a:t>«раскрасила</a:t>
            </a:r>
            <a:r>
              <a:rPr lang="ru-RU" altLang="ru-RU" sz="2200" b="1" dirty="0">
                <a:solidFill>
                  <a:srgbClr val="800000"/>
                </a:solidFill>
              </a:rPr>
              <a:t>»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800000"/>
                </a:solidFill>
              </a:rPr>
              <a:t>этих моллюсков так ярко?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6732A9-B77F-4BD9-AD92-FDBE05389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61025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00"/>
                </a:solidFill>
              </a:rPr>
              <a:t>Многие морские слизни очень ядовиты, и яркая окраска предупреждает хищников, что её обладателя лучше не трогать.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00"/>
                </a:solidFill>
              </a:rPr>
              <a:t>Такая окраска так и называется: «предупреждающая» </a:t>
            </a:r>
          </a:p>
        </p:txBody>
      </p:sp>
      <p:pic>
        <p:nvPicPr>
          <p:cNvPr id="13316" name="Рисунок 2">
            <a:extLst>
              <a:ext uri="{FF2B5EF4-FFF2-40B4-BE49-F238E27FC236}">
                <a16:creationId xmlns:a16="http://schemas.microsoft.com/office/drawing/2014/main" xmlns="" id="{75884230-2865-4B4E-9C8A-6D68EE256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2498725"/>
            <a:ext cx="46005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>
            <a:extLst>
              <a:ext uri="{FF2B5EF4-FFF2-40B4-BE49-F238E27FC236}">
                <a16:creationId xmlns:a16="http://schemas.microsoft.com/office/drawing/2014/main" xmlns="" id="{71A53B79-E7C7-4DC2-B001-976D056D9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>
            <a:fillRect/>
          </a:stretch>
        </p:blipFill>
        <p:spPr bwMode="auto">
          <a:xfrm>
            <a:off x="0" y="1566863"/>
            <a:ext cx="914400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3">
            <a:extLst>
              <a:ext uri="{FF2B5EF4-FFF2-40B4-BE49-F238E27FC236}">
                <a16:creationId xmlns:a16="http://schemas.microsoft.com/office/drawing/2014/main" xmlns="" id="{09A2043C-4476-4793-9A0F-F155CBD3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800000"/>
                </a:solidFill>
              </a:rPr>
              <a:t>Не все морские слизни ядовиты.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800000"/>
                </a:solidFill>
              </a:rPr>
              <a:t>У этого вполне мирного морского слизня из-за сходства </a:t>
            </a:r>
            <a:endParaRPr lang="ru-RU" altLang="ru-RU" sz="2000" b="1" dirty="0" smtClean="0">
              <a:solidFill>
                <a:srgbClr val="8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800000"/>
                </a:solidFill>
              </a:rPr>
              <a:t>с </a:t>
            </a:r>
            <a:r>
              <a:rPr lang="ru-RU" altLang="ru-RU" sz="2000" b="1" dirty="0">
                <a:solidFill>
                  <a:srgbClr val="800000"/>
                </a:solidFill>
              </a:rPr>
              <a:t>одним из млекопитающих тоже есть прозвище.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800000"/>
                </a:solidFill>
              </a:rPr>
              <a:t>Предположи, как его называют </a:t>
            </a:r>
            <a:r>
              <a:rPr lang="ru-RU" altLang="ru-RU" sz="2200" b="1" dirty="0">
                <a:solidFill>
                  <a:srgbClr val="800000"/>
                </a:solidFill>
                <a:sym typeface="Wingdings" panose="05000000000000000000" pitchFamily="2" charset="2"/>
              </a:rPr>
              <a:t></a:t>
            </a:r>
            <a:endParaRPr lang="ru-RU" altLang="ru-RU" sz="2200" b="1" dirty="0">
              <a:solidFill>
                <a:srgbClr val="8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996DCD-6371-4DC6-96FE-8C4C8164A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6340475"/>
            <a:ext cx="91440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00"/>
                </a:solidFill>
              </a:rPr>
              <a:t>Морская овечка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DA7B1F6-EA62-4977-9030-57814626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0" r="11554"/>
          <a:stretch>
            <a:fillRect/>
          </a:stretch>
        </p:blipFill>
        <p:spPr bwMode="auto">
          <a:xfrm>
            <a:off x="7272338" y="1539875"/>
            <a:ext cx="187166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4">
            <a:extLst>
              <a:ext uri="{FF2B5EF4-FFF2-40B4-BE49-F238E27FC236}">
                <a16:creationId xmlns:a16="http://schemas.microsoft.com/office/drawing/2014/main" xmlns="" id="{A7073EF7-839F-4300-B247-42BD676E6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5" b="5026"/>
          <a:stretch>
            <a:fillRect/>
          </a:stretch>
        </p:blipFill>
        <p:spPr bwMode="auto">
          <a:xfrm>
            <a:off x="0" y="0"/>
            <a:ext cx="9144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Прямоугольник 4">
            <a:extLst>
              <a:ext uri="{FF2B5EF4-FFF2-40B4-BE49-F238E27FC236}">
                <a16:creationId xmlns:a16="http://schemas.microsoft.com/office/drawing/2014/main" xmlns="" id="{9AE96D83-0E37-4DAD-89D5-88551A533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6048375"/>
            <a:ext cx="8693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00"/>
                </a:solidFill>
                <a:latin typeface="Helvetica" panose="020B0604020202020204" pitchFamily="34" charset="0"/>
              </a:rPr>
              <a:t>«Морская овечка», как и её сухопутная тёзка, </a:t>
            </a:r>
            <a:r>
              <a:rPr lang="ru-RU" altLang="ru-RU" sz="20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вегетарианка </a:t>
            </a:r>
            <a:r>
              <a:rPr lang="ru-RU" altLang="ru-RU" sz="2000" dirty="0">
                <a:solidFill>
                  <a:srgbClr val="000000"/>
                </a:solidFill>
                <a:latin typeface="Helvetica" panose="020B0604020202020204" pitchFamily="34" charset="0"/>
              </a:rPr>
              <a:t>и питается водорослями. Зеленый цвет делает ее незаметной на их фоне</a:t>
            </a:r>
            <a:endParaRPr lang="ru-RU" altLang="ru-RU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:a16="http://schemas.microsoft.com/office/drawing/2014/main" xmlns="" id="{A1E8030E-F22F-47EF-949F-E6F101B20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60350"/>
            <a:ext cx="84232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У большинства моллюсков обычно можно выделить </a:t>
            </a:r>
            <a:r>
              <a:rPr lang="ru-RU" altLang="ru-RU" sz="2000" b="1">
                <a:solidFill>
                  <a:srgbClr val="800000"/>
                </a:solidFill>
              </a:rPr>
              <a:t>голову, мантию </a:t>
            </a:r>
            <a:r>
              <a:rPr lang="ru-RU" altLang="ru-RU" sz="2000"/>
              <a:t>(большую складку тела) </a:t>
            </a:r>
            <a:r>
              <a:rPr lang="ru-RU" altLang="ru-RU" sz="2000" b="1">
                <a:solidFill>
                  <a:srgbClr val="800000"/>
                </a:solidFill>
              </a:rPr>
              <a:t>и ногу</a:t>
            </a:r>
            <a:r>
              <a:rPr lang="ru-RU" altLang="ru-RU" sz="2000"/>
              <a:t> (причем нога у моллюсков совершенно не похожа на конечности других животных). Но у разных моллюсков они выглядят по-разному, а у некоторых из них вовсе нет… головы.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800000"/>
                </a:solidFill>
              </a:rPr>
              <a:t>Учитывая особенности внешнего вида и строения,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800000"/>
                </a:solidFill>
              </a:rPr>
              <a:t>ученые поделили моллюсков на три группы: </a:t>
            </a:r>
          </a:p>
        </p:txBody>
      </p:sp>
      <p:pic>
        <p:nvPicPr>
          <p:cNvPr id="16387" name="Рисунок 2">
            <a:extLst>
              <a:ext uri="{FF2B5EF4-FFF2-40B4-BE49-F238E27FC236}">
                <a16:creationId xmlns:a16="http://schemas.microsoft.com/office/drawing/2014/main" xmlns="" id="{D9F8703E-2F93-428B-9859-A86FC7D3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2938463"/>
            <a:ext cx="26479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8" name="Группа 21">
            <a:extLst>
              <a:ext uri="{FF2B5EF4-FFF2-40B4-BE49-F238E27FC236}">
                <a16:creationId xmlns:a16="http://schemas.microsoft.com/office/drawing/2014/main" xmlns="" id="{B2D18F14-E59D-4CC3-BE3E-81BA5E8479D6}"/>
              </a:ext>
            </a:extLst>
          </p:cNvPr>
          <p:cNvGrpSpPr>
            <a:grpSpLocks/>
          </p:cNvGrpSpPr>
          <p:nvPr/>
        </p:nvGrpSpPr>
        <p:grpSpPr bwMode="auto">
          <a:xfrm>
            <a:off x="3286125" y="3789363"/>
            <a:ext cx="2571750" cy="2370137"/>
            <a:chOff x="219075" y="4102100"/>
            <a:chExt cx="3048000" cy="266700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xmlns="" id="{6BD34CCF-61DA-4605-AC5E-FFDDDCDAB102}"/>
                </a:ext>
              </a:extLst>
            </p:cNvPr>
            <p:cNvSpPr/>
            <p:nvPr/>
          </p:nvSpPr>
          <p:spPr>
            <a:xfrm>
              <a:off x="1618897" y="4437931"/>
              <a:ext cx="504237" cy="2143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E083F13A-B7B5-46FB-B2B6-49B4E1550565}"/>
                </a:ext>
              </a:extLst>
            </p:cNvPr>
            <p:cNvSpPr/>
            <p:nvPr/>
          </p:nvSpPr>
          <p:spPr>
            <a:xfrm>
              <a:off x="2149475" y="4516530"/>
              <a:ext cx="410163" cy="2161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4C60B799-FFA9-4A63-A715-4F4D0DB67EB4}"/>
                </a:ext>
              </a:extLst>
            </p:cNvPr>
            <p:cNvSpPr/>
            <p:nvPr/>
          </p:nvSpPr>
          <p:spPr>
            <a:xfrm>
              <a:off x="1122186" y="4530821"/>
              <a:ext cx="504237" cy="2161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6D97EE78-B4C4-4423-9414-EF87EF097FB4}"/>
                </a:ext>
              </a:extLst>
            </p:cNvPr>
            <p:cNvSpPr/>
            <p:nvPr/>
          </p:nvSpPr>
          <p:spPr>
            <a:xfrm>
              <a:off x="802334" y="4657650"/>
              <a:ext cx="504237" cy="2161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2D9720CD-BDAA-4A8F-A2C9-995649C7BC59}"/>
                </a:ext>
              </a:extLst>
            </p:cNvPr>
            <p:cNvSpPr/>
            <p:nvPr/>
          </p:nvSpPr>
          <p:spPr>
            <a:xfrm rot="19425495">
              <a:off x="441090" y="4893447"/>
              <a:ext cx="504237" cy="2143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AECBC382-F785-4E0D-96A2-A622279B9875}"/>
                </a:ext>
              </a:extLst>
            </p:cNvPr>
            <p:cNvSpPr/>
            <p:nvPr/>
          </p:nvSpPr>
          <p:spPr>
            <a:xfrm rot="2592271">
              <a:off x="2585979" y="4732676"/>
              <a:ext cx="504237" cy="2161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1317C81C-D33C-43FF-9B0C-D65C605907FA}"/>
                </a:ext>
              </a:extLst>
            </p:cNvPr>
            <p:cNvSpPr/>
            <p:nvPr/>
          </p:nvSpPr>
          <p:spPr>
            <a:xfrm>
              <a:off x="2631134" y="4895233"/>
              <a:ext cx="504237" cy="2161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A5B7E63C-F624-4D8E-8222-EB70A2E5F3EB}"/>
                </a:ext>
              </a:extLst>
            </p:cNvPr>
            <p:cNvSpPr/>
            <p:nvPr/>
          </p:nvSpPr>
          <p:spPr>
            <a:xfrm>
              <a:off x="879476" y="5045286"/>
              <a:ext cx="666044" cy="5001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EAE78302-82D7-419A-9A9E-D948A43EDD12}"/>
                </a:ext>
              </a:extLst>
            </p:cNvPr>
            <p:cNvSpPr/>
            <p:nvPr/>
          </p:nvSpPr>
          <p:spPr>
            <a:xfrm>
              <a:off x="2900187" y="4268229"/>
              <a:ext cx="114770" cy="1357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6402" name="Группа 9">
              <a:extLst>
                <a:ext uri="{FF2B5EF4-FFF2-40B4-BE49-F238E27FC236}">
                  <a16:creationId xmlns:a16="http://schemas.microsoft.com/office/drawing/2014/main" xmlns="" id="{1FAA7BA2-5E06-4056-9FFB-CC8353B596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075" y="4102100"/>
              <a:ext cx="3048000" cy="2667000"/>
              <a:chOff x="3527621" y="1675155"/>
              <a:chExt cx="4648200" cy="4648200"/>
            </a:xfrm>
          </p:grpSpPr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xmlns="" id="{4D56595F-CB30-40B6-B6EB-D50D29FCF783}"/>
                  </a:ext>
                </a:extLst>
              </p:cNvPr>
              <p:cNvSpPr/>
              <p:nvPr/>
            </p:nvSpPr>
            <p:spPr>
              <a:xfrm>
                <a:off x="5105714" y="3804672"/>
                <a:ext cx="1448977" cy="1755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xmlns="" id="{66823E84-C8A2-4738-B704-0732E346EF2D}"/>
                  </a:ext>
                </a:extLst>
              </p:cNvPr>
              <p:cNvSpPr/>
              <p:nvPr/>
            </p:nvSpPr>
            <p:spPr>
              <a:xfrm>
                <a:off x="5625050" y="2391221"/>
                <a:ext cx="700099" cy="6569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xmlns="" id="{330A2655-5213-4EE3-BCD7-41DE7A21D4C1}"/>
                  </a:ext>
                </a:extLst>
              </p:cNvPr>
              <p:cNvSpPr/>
              <p:nvPr/>
            </p:nvSpPr>
            <p:spPr>
              <a:xfrm>
                <a:off x="4534732" y="3449753"/>
                <a:ext cx="1050149" cy="8717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xmlns="" id="{3B95E1B1-A3A8-44C3-B8DA-D7A93A7AF2D5}"/>
                  </a:ext>
                </a:extLst>
              </p:cNvPr>
              <p:cNvSpPr/>
              <p:nvPr/>
            </p:nvSpPr>
            <p:spPr>
              <a:xfrm rot="18800131">
                <a:off x="6718062" y="2507500"/>
                <a:ext cx="370485" cy="6111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xmlns="" id="{A6D6D63B-ADD4-4445-A84B-2E811441FEB5}"/>
                  </a:ext>
                </a:extLst>
              </p:cNvPr>
              <p:cNvSpPr/>
              <p:nvPr/>
            </p:nvSpPr>
            <p:spPr>
              <a:xfrm rot="3355344">
                <a:off x="4966379" y="2465592"/>
                <a:ext cx="370487" cy="6140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xmlns="" id="{843BB75A-B55D-4DA5-9375-C961878407E8}"/>
                  </a:ext>
                </a:extLst>
              </p:cNvPr>
              <p:cNvSpPr/>
              <p:nvPr/>
            </p:nvSpPr>
            <p:spPr>
              <a:xfrm rot="3355344" flipH="1">
                <a:off x="5201135" y="2463245"/>
                <a:ext cx="127647" cy="3758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xmlns="" id="{998F1EC4-9269-46EB-95DC-E45E375A0BFD}"/>
                  </a:ext>
                </a:extLst>
              </p:cNvPr>
              <p:cNvSpPr/>
              <p:nvPr/>
            </p:nvSpPr>
            <p:spPr>
              <a:xfrm rot="3355344">
                <a:off x="4423382" y="2712252"/>
                <a:ext cx="205480" cy="4476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xmlns="" id="{650787E1-DCA0-4D00-B661-5AF5F82D42B1}"/>
                  </a:ext>
                </a:extLst>
              </p:cNvPr>
              <p:cNvSpPr/>
              <p:nvPr/>
            </p:nvSpPr>
            <p:spPr>
              <a:xfrm rot="7611721">
                <a:off x="7375851" y="2724706"/>
                <a:ext cx="205480" cy="4476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xmlns="" id="{1154E0CE-4219-4A18-9002-4FA186D5775E}"/>
                  </a:ext>
                </a:extLst>
              </p:cNvPr>
              <p:cNvSpPr/>
              <p:nvPr/>
            </p:nvSpPr>
            <p:spPr>
              <a:xfrm rot="2954867">
                <a:off x="6622003" y="2558569"/>
                <a:ext cx="295765" cy="38448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7" name="Овал 16">
                <a:extLst>
                  <a:ext uri="{FF2B5EF4-FFF2-40B4-BE49-F238E27FC236}">
                    <a16:creationId xmlns:a16="http://schemas.microsoft.com/office/drawing/2014/main" xmlns="" id="{A6BC99EB-973F-4195-B592-80CA0492B978}"/>
                  </a:ext>
                </a:extLst>
              </p:cNvPr>
              <p:cNvSpPr/>
              <p:nvPr/>
            </p:nvSpPr>
            <p:spPr>
              <a:xfrm rot="19824794">
                <a:off x="7630662" y="2148381"/>
                <a:ext cx="169287" cy="2397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xmlns="" id="{493FD193-06DE-484A-B3F8-96AB37A755AE}"/>
                  </a:ext>
                </a:extLst>
              </p:cNvPr>
              <p:cNvSpPr/>
              <p:nvPr/>
            </p:nvSpPr>
            <p:spPr>
              <a:xfrm rot="2954867">
                <a:off x="5934812" y="3077062"/>
                <a:ext cx="295767" cy="3873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xmlns="" id="{AE476B45-1FA7-4F99-BFFB-2E3EDC48B45C}"/>
                  </a:ext>
                </a:extLst>
              </p:cNvPr>
              <p:cNvSpPr/>
              <p:nvPr/>
            </p:nvSpPr>
            <p:spPr>
              <a:xfrm rot="19824794">
                <a:off x="7797079" y="3244273"/>
                <a:ext cx="169287" cy="2397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xmlns="" id="{16B74788-DFAD-4B25-AE09-DFFDC3D99CFD}"/>
                  </a:ext>
                </a:extLst>
              </p:cNvPr>
              <p:cNvSpPr/>
              <p:nvPr/>
            </p:nvSpPr>
            <p:spPr>
              <a:xfrm rot="1552035">
                <a:off x="3969487" y="3278519"/>
                <a:ext cx="169287" cy="2459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16416" name="Рисунок 2">
                <a:extLst>
                  <a:ext uri="{FF2B5EF4-FFF2-40B4-BE49-F238E27FC236}">
                    <a16:creationId xmlns:a16="http://schemas.microsoft.com/office/drawing/2014/main" xmlns="" id="{A671E942-189A-4F86-90DD-2B24F7E99E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7621" y="1675155"/>
                <a:ext cx="4648200" cy="464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6389" name="Рисунок 31">
            <a:extLst>
              <a:ext uri="{FF2B5EF4-FFF2-40B4-BE49-F238E27FC236}">
                <a16:creationId xmlns:a16="http://schemas.microsoft.com/office/drawing/2014/main" xmlns="" id="{9850BEE7-17CF-41DE-9BF0-361351D46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952750"/>
            <a:ext cx="2532063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32">
            <a:extLst>
              <a:ext uri="{FF2B5EF4-FFF2-40B4-BE49-F238E27FC236}">
                <a16:creationId xmlns:a16="http://schemas.microsoft.com/office/drawing/2014/main" xmlns="" id="{1800FBED-9FD1-4E31-BC2B-E72E5E1A3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5522913"/>
            <a:ext cx="2416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800000"/>
                </a:solidFill>
              </a:rPr>
              <a:t>БРЮХОНОГИЕ</a:t>
            </a:r>
          </a:p>
        </p:txBody>
      </p:sp>
      <p:sp>
        <p:nvSpPr>
          <p:cNvPr id="16391" name="TextBox 34">
            <a:extLst>
              <a:ext uri="{FF2B5EF4-FFF2-40B4-BE49-F238E27FC236}">
                <a16:creationId xmlns:a16="http://schemas.microsoft.com/office/drawing/2014/main" xmlns="" id="{DB917DBE-9C89-484E-B393-1B33D28F6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138" y="5522913"/>
            <a:ext cx="25574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800000"/>
                </a:solidFill>
              </a:rPr>
              <a:t>ГОЛОВОНОГИЕ</a:t>
            </a:r>
          </a:p>
        </p:txBody>
      </p:sp>
      <p:sp>
        <p:nvSpPr>
          <p:cNvPr id="16392" name="TextBox 35">
            <a:extLst>
              <a:ext uri="{FF2B5EF4-FFF2-40B4-BE49-F238E27FC236}">
                <a16:creationId xmlns:a16="http://schemas.microsoft.com/office/drawing/2014/main" xmlns="" id="{8CB6E229-9579-4166-B0D7-B254DBB02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6283325"/>
            <a:ext cx="2986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800000"/>
                </a:solidFill>
              </a:rPr>
              <a:t>ДВУСТВОРЧАТЫЕ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>
            <a:extLst>
              <a:ext uri="{FF2B5EF4-FFF2-40B4-BE49-F238E27FC236}">
                <a16:creationId xmlns:a16="http://schemas.microsoft.com/office/drawing/2014/main" xmlns="" id="{64A9EC07-1393-45F6-9E05-5171BFEE3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15888"/>
            <a:ext cx="8423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У слизней и моллюсков, у которых раковина-завиток, нога расположена снизу тела, – они буквально ползают на «брюшке». Таких моллюсков называют </a:t>
            </a:r>
            <a:r>
              <a:rPr lang="ru-RU" altLang="ru-RU" sz="2400" b="1">
                <a:solidFill>
                  <a:srgbClr val="800000"/>
                </a:solidFill>
              </a:rPr>
              <a:t>брюхоногие</a:t>
            </a:r>
            <a:r>
              <a:rPr lang="ru-RU" altLang="ru-RU" sz="2000"/>
              <a:t>.</a:t>
            </a:r>
          </a:p>
        </p:txBody>
      </p:sp>
      <p:pic>
        <p:nvPicPr>
          <p:cNvPr id="17411" name="Рисунок 2">
            <a:extLst>
              <a:ext uri="{FF2B5EF4-FFF2-40B4-BE49-F238E27FC236}">
                <a16:creationId xmlns:a16="http://schemas.microsoft.com/office/drawing/2014/main" xmlns="" id="{D5469CAE-0F9D-4C80-8D1A-31F0C328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07" b="21651"/>
          <a:stretch>
            <a:fillRect/>
          </a:stretch>
        </p:blipFill>
        <p:spPr bwMode="auto">
          <a:xfrm>
            <a:off x="3175" y="1268413"/>
            <a:ext cx="91440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7">
            <a:extLst>
              <a:ext uri="{FF2B5EF4-FFF2-40B4-BE49-F238E27FC236}">
                <a16:creationId xmlns:a16="http://schemas.microsoft.com/office/drawing/2014/main" xmlns="" id="{70F96689-23E7-473A-B375-4191D96EE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7" b="19292"/>
          <a:stretch>
            <a:fillRect/>
          </a:stretch>
        </p:blipFill>
        <p:spPr bwMode="auto">
          <a:xfrm>
            <a:off x="0" y="4005263"/>
            <a:ext cx="91440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>
            <a:extLst>
              <a:ext uri="{FF2B5EF4-FFF2-40B4-BE49-F238E27FC236}">
                <a16:creationId xmlns:a16="http://schemas.microsoft.com/office/drawing/2014/main" xmlns="" id="{9FD3BE10-9DFB-4177-ABF8-0176F43B9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88913"/>
            <a:ext cx="82804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Нога брюхоногого моллюска выделяет много слизи. Мы кричим: «Фу, как противно!!!», а для моллюска эта слизь очень важна. Она защищает нежное тело животного от повреждений, когда моллюск ползет. Эта защита настолько надежна, что улитки и слизни могут переползать через лезвие ножа без какого-либо ущерба для себя.</a:t>
            </a:r>
          </a:p>
        </p:txBody>
      </p:sp>
      <p:pic>
        <p:nvPicPr>
          <p:cNvPr id="18435" name="Рисунок 3">
            <a:extLst>
              <a:ext uri="{FF2B5EF4-FFF2-40B4-BE49-F238E27FC236}">
                <a16:creationId xmlns:a16="http://schemas.microsoft.com/office/drawing/2014/main" xmlns="" id="{8DC78A93-6C23-49C1-92E0-679439578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b="2269"/>
          <a:stretch>
            <a:fillRect/>
          </a:stretch>
        </p:blipFill>
        <p:spPr bwMode="auto">
          <a:xfrm>
            <a:off x="863600" y="1963738"/>
            <a:ext cx="74168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>
            <a:extLst>
              <a:ext uri="{FF2B5EF4-FFF2-40B4-BE49-F238E27FC236}">
                <a16:creationId xmlns:a16="http://schemas.microsoft.com/office/drawing/2014/main" xmlns="" id="{8712E341-EADF-4A8D-8CCE-C5C767FEA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88913"/>
            <a:ext cx="842327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Голова у брюхоногих моллюсков хорошо заметна. На голове находятся глаза – у многих видов они расположены на длинных отростках-стебельках. Два отростка поменьше помогают моллюскам чувствовать запахи и заодно служат органом осязания – ими улитка при необходимости ощупывает предметы вокруг себя.</a:t>
            </a:r>
          </a:p>
        </p:txBody>
      </p:sp>
      <p:grpSp>
        <p:nvGrpSpPr>
          <p:cNvPr id="19459" name="Группа 29">
            <a:extLst>
              <a:ext uri="{FF2B5EF4-FFF2-40B4-BE49-F238E27FC236}">
                <a16:creationId xmlns:a16="http://schemas.microsoft.com/office/drawing/2014/main" xmlns="" id="{A0204402-7BBD-404F-9C51-94C449B1B3AC}"/>
              </a:ext>
            </a:extLst>
          </p:cNvPr>
          <p:cNvGrpSpPr>
            <a:grpSpLocks/>
          </p:cNvGrpSpPr>
          <p:nvPr/>
        </p:nvGrpSpPr>
        <p:grpSpPr bwMode="auto">
          <a:xfrm>
            <a:off x="0" y="1889125"/>
            <a:ext cx="9153525" cy="4968875"/>
            <a:chOff x="0" y="1889448"/>
            <a:chExt cx="9153886" cy="4968552"/>
          </a:xfrm>
        </p:grpSpPr>
        <p:pic>
          <p:nvPicPr>
            <p:cNvPr id="19460" name="Рисунок 2">
              <a:extLst>
                <a:ext uri="{FF2B5EF4-FFF2-40B4-BE49-F238E27FC236}">
                  <a16:creationId xmlns:a16="http://schemas.microsoft.com/office/drawing/2014/main" xmlns="" id="{BC9C10FC-B403-4CDF-ACE0-010B244743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27" b="5057"/>
            <a:stretch>
              <a:fillRect/>
            </a:stretch>
          </p:blipFill>
          <p:spPr bwMode="auto">
            <a:xfrm>
              <a:off x="0" y="1889448"/>
              <a:ext cx="9144000" cy="496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117D20B-4505-4C0E-99E1-665A05F621A4}"/>
                </a:ext>
              </a:extLst>
            </p:cNvPr>
            <p:cNvSpPr txBox="1"/>
            <p:nvPr/>
          </p:nvSpPr>
          <p:spPr>
            <a:xfrm>
              <a:off x="5796192" y="1924371"/>
              <a:ext cx="862046" cy="4000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глаза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806B17C-086F-4326-B24C-14AB13CAD228}"/>
                </a:ext>
              </a:extLst>
            </p:cNvPr>
            <p:cNvSpPr txBox="1"/>
            <p:nvPr/>
          </p:nvSpPr>
          <p:spPr>
            <a:xfrm>
              <a:off x="7505996" y="2987927"/>
              <a:ext cx="1052555" cy="4000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голова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96DB9BD-27DA-4ED1-A236-B8D345F58D37}"/>
                </a:ext>
              </a:extLst>
            </p:cNvPr>
            <p:cNvSpPr txBox="1"/>
            <p:nvPr/>
          </p:nvSpPr>
          <p:spPr>
            <a:xfrm>
              <a:off x="7390104" y="4148314"/>
              <a:ext cx="1763782" cy="22477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отростки, которыми моллюск ощупывает предметы </a:t>
              </a:r>
            </a:p>
            <a:p>
              <a:pPr>
                <a:defRPr/>
              </a:pPr>
              <a:r>
                <a:rPr lang="ru-RU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 ощущает запахи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36F2FEB-4BEC-4975-9FFB-5863F67104F7}"/>
                </a:ext>
              </a:extLst>
            </p:cNvPr>
            <p:cNvSpPr txBox="1"/>
            <p:nvPr/>
          </p:nvSpPr>
          <p:spPr>
            <a:xfrm>
              <a:off x="6228009" y="4900740"/>
              <a:ext cx="617561" cy="4000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рот</a:t>
              </a:r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xmlns="" id="{5698688E-F7A6-4E67-919F-F7349F3597BF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5075438" y="2124383"/>
              <a:ext cx="720753" cy="200012"/>
            </a:xfrm>
            <a:prstGeom prst="straightConnector1">
              <a:avLst/>
            </a:prstGeom>
            <a:ln w="53975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xmlns="" id="{A4B0FD82-BE77-40CC-A65F-821C4CBE65A7}"/>
                </a:ext>
              </a:extLst>
            </p:cNvPr>
            <p:cNvCxnSpPr>
              <a:cxnSpLocks/>
            </p:cNvCxnSpPr>
            <p:nvPr/>
          </p:nvCxnSpPr>
          <p:spPr>
            <a:xfrm>
              <a:off x="6655062" y="2124383"/>
              <a:ext cx="862047" cy="223823"/>
            </a:xfrm>
            <a:prstGeom prst="straightConnector1">
              <a:avLst/>
            </a:prstGeom>
            <a:ln w="53975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xmlns="" id="{B3C74BC3-2C5E-4746-AFD0-5756BCDECE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75717" y="3187939"/>
              <a:ext cx="719166" cy="160328"/>
            </a:xfrm>
            <a:prstGeom prst="straightConnector1">
              <a:avLst/>
            </a:prstGeom>
            <a:ln w="53975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xmlns="" id="{6CF391DA-2969-45BE-99D0-50A83B88B0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7567" y="3886393"/>
              <a:ext cx="836645" cy="560352"/>
            </a:xfrm>
            <a:prstGeom prst="straightConnector1">
              <a:avLst/>
            </a:prstGeom>
            <a:ln w="53975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xmlns="" id="{33743EF6-CFF6-4A9A-83E8-FD3D2E75B8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74212" y="3711780"/>
              <a:ext cx="115893" cy="661945"/>
            </a:xfrm>
            <a:prstGeom prst="straightConnector1">
              <a:avLst/>
            </a:prstGeom>
            <a:ln w="53975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>
              <a:extLst>
                <a:ext uri="{FF2B5EF4-FFF2-40B4-BE49-F238E27FC236}">
                  <a16:creationId xmlns:a16="http://schemas.microsoft.com/office/drawing/2014/main" xmlns="" id="{02BC3C5E-70D3-4CF3-AE16-6D87B0F553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5996" y="4305466"/>
              <a:ext cx="50802" cy="680994"/>
            </a:xfrm>
            <a:prstGeom prst="straightConnector1">
              <a:avLst/>
            </a:prstGeom>
            <a:ln w="53975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8AE884CC-ECA2-407D-8A6C-08D3AA68685D}"/>
                </a:ext>
              </a:extLst>
            </p:cNvPr>
            <p:cNvSpPr/>
            <p:nvPr/>
          </p:nvSpPr>
          <p:spPr>
            <a:xfrm>
              <a:off x="4773801" y="2254549"/>
              <a:ext cx="504845" cy="469869"/>
            </a:xfrm>
            <a:prstGeom prst="ellipse">
              <a:avLst/>
            </a:prstGeom>
            <a:noFill/>
            <a:ln w="41275"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358B755C-9886-414E-B3FA-947D66096723}"/>
                </a:ext>
              </a:extLst>
            </p:cNvPr>
            <p:cNvSpPr/>
            <p:nvPr/>
          </p:nvSpPr>
          <p:spPr>
            <a:xfrm>
              <a:off x="7458369" y="2313283"/>
              <a:ext cx="504845" cy="469869"/>
            </a:xfrm>
            <a:prstGeom prst="ellipse">
              <a:avLst/>
            </a:prstGeom>
            <a:noFill/>
            <a:ln w="41275"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A6A5DADB-BBB4-4140-B4C0-BFFF5D5A4A43}"/>
              </a:ext>
            </a:extLst>
          </p:cNvPr>
          <p:cNvSpPr/>
          <p:nvPr/>
        </p:nvSpPr>
        <p:spPr>
          <a:xfrm>
            <a:off x="6588224" y="5805264"/>
            <a:ext cx="2088232" cy="852933"/>
          </a:xfrm>
          <a:prstGeom prst="roundRect">
            <a:avLst/>
          </a:prstGeom>
          <a:solidFill>
            <a:srgbClr val="FFFF00"/>
          </a:solidFill>
          <a:ln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3300"/>
                </a:solidFill>
              </a:rPr>
              <a:t>Увеличение </a:t>
            </a:r>
          </a:p>
        </p:txBody>
      </p:sp>
      <p:pic>
        <p:nvPicPr>
          <p:cNvPr id="20485" name="Рисунок 6">
            <a:extLst>
              <a:ext uri="{FF2B5EF4-FFF2-40B4-BE49-F238E27FC236}">
                <a16:creationId xmlns:a16="http://schemas.microsoft.com/office/drawing/2014/main" xmlns="" id="{A6E7AD88-B1EE-4C70-8955-D5DA1734B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5021263"/>
            <a:ext cx="1042987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8">
            <a:extLst>
              <a:ext uri="{FF2B5EF4-FFF2-40B4-BE49-F238E27FC236}">
                <a16:creationId xmlns:a16="http://schemas.microsoft.com/office/drawing/2014/main" xmlns="" id="{F7F183F8-80E0-437A-954A-41D0FD81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8" b="7480"/>
          <a:stretch>
            <a:fillRect/>
          </a:stretch>
        </p:blipFill>
        <p:spPr bwMode="auto">
          <a:xfrm>
            <a:off x="3779838" y="1408113"/>
            <a:ext cx="4545012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9">
            <a:extLst>
              <a:ext uri="{FF2B5EF4-FFF2-40B4-BE49-F238E27FC236}">
                <a16:creationId xmlns:a16="http://schemas.microsoft.com/office/drawing/2014/main" xmlns="" id="{EAA0256C-8254-425C-8BA6-00519C90D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88913"/>
            <a:ext cx="84232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Среди брюхоногих моллюсков есть и хищники, и вегетарианцы. У моллюсков нет таких зубов, как у нас, зато у них есть своеобразный язык, который покрыт огромным количеством зубчиков – крошечных острых выростов</a:t>
            </a:r>
          </a:p>
        </p:txBody>
      </p:sp>
      <p:sp>
        <p:nvSpPr>
          <p:cNvPr id="20488" name="TextBox 10">
            <a:extLst>
              <a:ext uri="{FF2B5EF4-FFF2-40B4-BE49-F238E27FC236}">
                <a16:creationId xmlns:a16="http://schemas.microsoft.com/office/drawing/2014/main" xmlns="" id="{F44EF838-B6E7-4226-AC8A-1C3F4F135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3228975"/>
            <a:ext cx="2014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00000"/>
                </a:solidFill>
              </a:rPr>
              <a:t>Загляни в рот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00000"/>
                </a:solidFill>
              </a:rPr>
              <a:t>к улитке 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24274960-3500-43FF-905B-AE829CA342F5}"/>
              </a:ext>
            </a:extLst>
          </p:cNvPr>
          <p:cNvCxnSpPr>
            <a:cxnSpLocks/>
          </p:cNvCxnSpPr>
          <p:nvPr/>
        </p:nvCxnSpPr>
        <p:spPr>
          <a:xfrm>
            <a:off x="2838450" y="3716338"/>
            <a:ext cx="1878013" cy="0"/>
          </a:xfrm>
          <a:prstGeom prst="straightConnector1">
            <a:avLst/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0" name="TextBox 13">
            <a:extLst>
              <a:ext uri="{FF2B5EF4-FFF2-40B4-BE49-F238E27FC236}">
                <a16:creationId xmlns:a16="http://schemas.microsoft.com/office/drawing/2014/main" xmlns="" id="{92710DF3-6432-40DE-AA54-428042E34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5641975"/>
            <a:ext cx="4546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00000"/>
                </a:solidFill>
              </a:rPr>
              <a:t>Хочешь увидеть, как выглядит «язык» улитки под микроскопом? Нажми на кнопку </a:t>
            </a:r>
            <a:r>
              <a:rPr lang="ru-RU" altLang="ru-RU" sz="2000" b="1">
                <a:solidFill>
                  <a:srgbClr val="800000"/>
                </a:solidFill>
                <a:sym typeface="Wingdings" panose="05000000000000000000" pitchFamily="2" charset="2"/>
              </a:rPr>
              <a:t></a:t>
            </a:r>
            <a:endParaRPr lang="ru-RU" altLang="ru-RU" sz="2000" b="1">
              <a:solidFill>
                <a:srgbClr val="800000"/>
              </a:solidFill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75D067B2-DC1B-4EEC-96EF-F0B49725FDCF}"/>
              </a:ext>
            </a:extLst>
          </p:cNvPr>
          <p:cNvCxnSpPr>
            <a:cxnSpLocks/>
          </p:cNvCxnSpPr>
          <p:nvPr/>
        </p:nvCxnSpPr>
        <p:spPr>
          <a:xfrm>
            <a:off x="4284663" y="6453188"/>
            <a:ext cx="1768475" cy="0"/>
          </a:xfrm>
          <a:prstGeom prst="straightConnector1">
            <a:avLst/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Объект 2">
            <a:extLst>
              <a:ext uri="{FF2B5EF4-FFF2-40B4-BE49-F238E27FC236}">
                <a16:creationId xmlns:a16="http://schemas.microsoft.com/office/drawing/2014/main" xmlns="" id="{49AE8264-ECCB-4521-9991-05882F86E8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8913"/>
            <a:ext cx="8229600" cy="2160587"/>
          </a:xfrm>
        </p:spPr>
        <p:txBody>
          <a:bodyPr/>
          <a:lstStyle/>
          <a:p>
            <a:pPr marL="0" indent="0" algn="just">
              <a:lnSpc>
                <a:spcPct val="130000"/>
              </a:lnSpc>
              <a:buFontTx/>
              <a:buNone/>
            </a:pPr>
            <a:r>
              <a:rPr lang="ru-RU" altLang="ru-RU" sz="2000" b="1" dirty="0"/>
              <a:t>Мы обычно называем моллюсков «улитками».</a:t>
            </a:r>
            <a:r>
              <a:rPr lang="ru-RU" altLang="ru-RU" sz="2000" dirty="0"/>
              <a:t> В определенном смысле, это правильно, так как улитки – действительно моллюски. Но на самом </a:t>
            </a:r>
            <a:r>
              <a:rPr lang="ru-RU" altLang="ru-RU" sz="2000" dirty="0" smtClean="0"/>
              <a:t>деле, </a:t>
            </a:r>
            <a:r>
              <a:rPr lang="ru-RU" altLang="ru-RU" sz="2000" dirty="0"/>
              <a:t>группа животных, которых ученые называют «моллюсками», очень большая, и помимо известных нам улиток включает в себя множество интересных существ. Моллюски отличаются друг от друга размерами и формой, </a:t>
            </a:r>
            <a:r>
              <a:rPr lang="ru-RU" altLang="ru-RU" sz="2000" dirty="0" smtClean="0"/>
              <a:t>а также местом </a:t>
            </a:r>
            <a:r>
              <a:rPr lang="ru-RU" altLang="ru-RU" sz="2000" dirty="0"/>
              <a:t>проживания – среди них есть морские, пресноводные и наземные животные. У разных моллюсков разное меню и разные привычки. </a:t>
            </a:r>
          </a:p>
          <a:p>
            <a:pPr marL="0" indent="0" algn="just">
              <a:lnSpc>
                <a:spcPct val="130000"/>
              </a:lnSpc>
              <a:buFontTx/>
              <a:buNone/>
            </a:pPr>
            <a:r>
              <a:rPr lang="ru-RU" altLang="ru-RU" sz="2800" b="1" dirty="0">
                <a:solidFill>
                  <a:srgbClr val="800000"/>
                </a:solidFill>
              </a:rPr>
              <a:t>Давайте познакомимся с некоторыми из них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>
            <a:extLst>
              <a:ext uri="{FF2B5EF4-FFF2-40B4-BE49-F238E27FC236}">
                <a16:creationId xmlns:a16="http://schemas.microsoft.com/office/drawing/2014/main" xmlns="" id="{6F9DF66D-848A-49D3-A95A-DE66A1DA8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3">
            <a:extLst>
              <a:ext uri="{FF2B5EF4-FFF2-40B4-BE49-F238E27FC236}">
                <a16:creationId xmlns:a16="http://schemas.microsoft.com/office/drawing/2014/main" xmlns="" id="{805636CF-1F53-4DB5-8BD5-B9CC6578D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5157788"/>
            <a:ext cx="86772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Своим языком, который еще называют «тёрка», брюхоногие моллюски слой за слоем соскабливают свою пищу. Это действительно напоминает натирание продуктов на тёрке с той разницей, что у моллюсков движется сама тёрка, а еда мирно лежит на своём месте.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A02AD2-8E73-45F1-ADB5-EF6EF8F09C3E}"/>
              </a:ext>
            </a:extLst>
          </p:cNvPr>
          <p:cNvSpPr txBox="1"/>
          <p:nvPr/>
        </p:nvSpPr>
        <p:spPr>
          <a:xfrm>
            <a:off x="6300788" y="549275"/>
            <a:ext cx="16256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язык-тёрка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6CA471A2-2822-403D-A9C5-BE3FC01D348A}"/>
              </a:ext>
            </a:extLst>
          </p:cNvPr>
          <p:cNvCxnSpPr>
            <a:cxnSpLocks/>
          </p:cNvCxnSpPr>
          <p:nvPr/>
        </p:nvCxnSpPr>
        <p:spPr>
          <a:xfrm flipH="1">
            <a:off x="4932363" y="949325"/>
            <a:ext cx="1368425" cy="1541463"/>
          </a:xfrm>
          <a:prstGeom prst="straightConnector1">
            <a:avLst/>
          </a:prstGeom>
          <a:ln w="539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9">
            <a:extLst>
              <a:ext uri="{FF2B5EF4-FFF2-40B4-BE49-F238E27FC236}">
                <a16:creationId xmlns:a16="http://schemas.microsoft.com/office/drawing/2014/main" xmlns="" id="{D7E8D180-256D-408A-9837-E4AE51533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60350"/>
            <a:ext cx="8423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/>
              <a:t>Складки мантии обычно не видны – они спрятаны под раковиной</a:t>
            </a:r>
          </a:p>
        </p:txBody>
      </p:sp>
      <p:pic>
        <p:nvPicPr>
          <p:cNvPr id="22531" name="Рисунок 5">
            <a:extLst>
              <a:ext uri="{FF2B5EF4-FFF2-40B4-BE49-F238E27FC236}">
                <a16:creationId xmlns:a16="http://schemas.microsoft.com/office/drawing/2014/main" xmlns="" id="{57BA6744-1D20-4B34-977F-DAF5E0175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r="6470"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>
            <a:extLst>
              <a:ext uri="{FF2B5EF4-FFF2-40B4-BE49-F238E27FC236}">
                <a16:creationId xmlns:a16="http://schemas.microsoft.com/office/drawing/2014/main" xmlns="" id="{D647AC83-8ABB-46ED-9D0D-C1D3BEC78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88913"/>
            <a:ext cx="84232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800000"/>
                </a:solidFill>
              </a:rPr>
              <a:t>Брюхоногие моллюски живут и в </a:t>
            </a:r>
            <a:r>
              <a:rPr lang="ru-RU" altLang="ru-RU" sz="2200" b="1" dirty="0" smtClean="0">
                <a:solidFill>
                  <a:srgbClr val="800000"/>
                </a:solidFill>
              </a:rPr>
              <a:t>морях, </a:t>
            </a:r>
            <a:r>
              <a:rPr lang="ru-RU" altLang="ru-RU" sz="2200" b="1" dirty="0">
                <a:solidFill>
                  <a:srgbClr val="800000"/>
                </a:solidFill>
              </a:rPr>
              <a:t>и океанах, и в пресных водоемах, и даже на суше.</a:t>
            </a:r>
          </a:p>
        </p:txBody>
      </p:sp>
      <p:pic>
        <p:nvPicPr>
          <p:cNvPr id="23555" name="Рисунок 3">
            <a:extLst>
              <a:ext uri="{FF2B5EF4-FFF2-40B4-BE49-F238E27FC236}">
                <a16:creationId xmlns:a16="http://schemas.microsoft.com/office/drawing/2014/main" xmlns="" id="{A45BEE7F-B101-44A3-A36E-013E4BD0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8577" r="31100" b="31291"/>
          <a:stretch>
            <a:fillRect/>
          </a:stretch>
        </p:blipFill>
        <p:spPr bwMode="auto">
          <a:xfrm>
            <a:off x="0" y="1196975"/>
            <a:ext cx="3989388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5">
            <a:extLst>
              <a:ext uri="{FF2B5EF4-FFF2-40B4-BE49-F238E27FC236}">
                <a16:creationId xmlns:a16="http://schemas.microsoft.com/office/drawing/2014/main" xmlns="" id="{44E293C7-2DCC-4120-AE5C-A5A6ED05E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r="5901" b="11044"/>
          <a:stretch>
            <a:fillRect/>
          </a:stretch>
        </p:blipFill>
        <p:spPr bwMode="auto">
          <a:xfrm>
            <a:off x="5154613" y="1196975"/>
            <a:ext cx="3983037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7">
            <a:extLst>
              <a:ext uri="{FF2B5EF4-FFF2-40B4-BE49-F238E27FC236}">
                <a16:creationId xmlns:a16="http://schemas.microsoft.com/office/drawing/2014/main" xmlns="" id="{FA99CC3E-E434-4F2E-A3F5-0E050255F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t="11334" r="3751" b="3334"/>
          <a:stretch>
            <a:fillRect/>
          </a:stretch>
        </p:blipFill>
        <p:spPr bwMode="auto">
          <a:xfrm>
            <a:off x="2427288" y="4306888"/>
            <a:ext cx="4289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4CCCE98-50AC-4390-8FED-67042FE4537C}"/>
              </a:ext>
            </a:extLst>
          </p:cNvPr>
          <p:cNvSpPr txBox="1"/>
          <p:nvPr/>
        </p:nvSpPr>
        <p:spPr>
          <a:xfrm>
            <a:off x="2427288" y="1196975"/>
            <a:ext cx="13970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суше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390108-D520-4B3F-81ED-D55386540CCE}"/>
              </a:ext>
            </a:extLst>
          </p:cNvPr>
          <p:cNvSpPr txBox="1"/>
          <p:nvPr/>
        </p:nvSpPr>
        <p:spPr>
          <a:xfrm>
            <a:off x="5789613" y="1169988"/>
            <a:ext cx="320516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пресном водоеме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F3F0AF-0DB0-4AFE-9E88-FC9363AC5072}"/>
              </a:ext>
            </a:extLst>
          </p:cNvPr>
          <p:cNvSpPr txBox="1"/>
          <p:nvPr/>
        </p:nvSpPr>
        <p:spPr>
          <a:xfrm>
            <a:off x="5454650" y="4319588"/>
            <a:ext cx="1262063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море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>
            <a:extLst>
              <a:ext uri="{FF2B5EF4-FFF2-40B4-BE49-F238E27FC236}">
                <a16:creationId xmlns:a16="http://schemas.microsoft.com/office/drawing/2014/main" xmlns="" id="{2C97EBA9-64FA-44C2-AE32-E66C0D72C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74650"/>
            <a:ext cx="8229600" cy="720725"/>
          </a:xfrm>
        </p:spPr>
        <p:txBody>
          <a:bodyPr/>
          <a:lstStyle/>
          <a:p>
            <a:pPr eaLnBrk="1" hangingPunct="1"/>
            <a:r>
              <a:rPr lang="ru-RU" altLang="ru-RU" sz="2000">
                <a:solidFill>
                  <a:schemeClr val="tx1"/>
                </a:solidFill>
              </a:rPr>
              <a:t>А вот, пожалуй, самый крупный брюхоногий моллюск. </a:t>
            </a:r>
            <a:br>
              <a:rPr lang="ru-RU" altLang="ru-RU" sz="2000">
                <a:solidFill>
                  <a:schemeClr val="tx1"/>
                </a:solidFill>
              </a:rPr>
            </a:br>
            <a:r>
              <a:rPr lang="ru-RU" altLang="ru-RU" sz="2000">
                <a:solidFill>
                  <a:schemeClr val="tx1"/>
                </a:solidFill>
              </a:rPr>
              <a:t>Это </a:t>
            </a:r>
            <a:r>
              <a:rPr lang="ru-RU" altLang="ru-RU" sz="2400" b="1">
                <a:solidFill>
                  <a:srgbClr val="003300"/>
                </a:solidFill>
              </a:rPr>
              <a:t>гигантский</a:t>
            </a:r>
            <a:r>
              <a:rPr lang="ru-RU" altLang="ru-RU" sz="2400" b="1">
                <a:solidFill>
                  <a:srgbClr val="000066"/>
                </a:solidFill>
              </a:rPr>
              <a:t> </a:t>
            </a:r>
            <a:r>
              <a:rPr lang="ru-RU" altLang="ru-RU" sz="2400" b="1">
                <a:solidFill>
                  <a:srgbClr val="003300"/>
                </a:solidFill>
              </a:rPr>
              <a:t>трубач</a:t>
            </a:r>
          </a:p>
        </p:txBody>
      </p:sp>
      <p:sp>
        <p:nvSpPr>
          <p:cNvPr id="24579" name="AutoShape 6" descr="Pleuroploca_gigantea">
            <a:extLst>
              <a:ext uri="{FF2B5EF4-FFF2-40B4-BE49-F238E27FC236}">
                <a16:creationId xmlns:a16="http://schemas.microsoft.com/office/drawing/2014/main" xmlns="" id="{B54E217D-F19E-4C17-82A6-D6457D1D11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4580" name="Picture 7" descr="Pleuroploca_gigantea">
            <a:extLst>
              <a:ext uri="{FF2B5EF4-FFF2-40B4-BE49-F238E27FC236}">
                <a16:creationId xmlns:a16="http://schemas.microsoft.com/office/drawing/2014/main" xmlns="" id="{CB840399-B68D-41FD-8E75-1946FBB2D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5" b="3897"/>
          <a:stretch>
            <a:fillRect/>
          </a:stretch>
        </p:blipFill>
        <p:spPr bwMode="auto">
          <a:xfrm>
            <a:off x="0" y="1371600"/>
            <a:ext cx="91725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116582_original">
            <a:extLst>
              <a:ext uri="{FF2B5EF4-FFF2-40B4-BE49-F238E27FC236}">
                <a16:creationId xmlns:a16="http://schemas.microsoft.com/office/drawing/2014/main" xmlns="" id="{B3C167B8-E9BF-48AE-B733-F40749C20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>
            <a:extLst>
              <a:ext uri="{FF2B5EF4-FFF2-40B4-BE49-F238E27FC236}">
                <a16:creationId xmlns:a16="http://schemas.microsoft.com/office/drawing/2014/main" xmlns="" id="{49F8C17D-44A8-46BC-BD11-DE74943DF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20713"/>
            <a:ext cx="4105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FF99"/>
                </a:solidFill>
              </a:rPr>
              <a:t>Высота раковины — до 91 см,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FF99"/>
                </a:solidFill>
              </a:rPr>
              <a:t>масса с моллюском — до 18 кг </a:t>
            </a:r>
          </a:p>
        </p:txBody>
      </p:sp>
      <p:sp>
        <p:nvSpPr>
          <p:cNvPr id="25604" name="AutoShape 8" descr="116582_original">
            <a:extLst>
              <a:ext uri="{FF2B5EF4-FFF2-40B4-BE49-F238E27FC236}">
                <a16:creationId xmlns:a16="http://schemas.microsoft.com/office/drawing/2014/main" xmlns="" id="{68F09F38-DA17-4757-84E2-BF87340109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xmlns="" id="{3D4ACD91-EAAA-4199-921A-E6BA006B2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743075"/>
            <a:ext cx="2743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66"/>
                </a:solidFill>
              </a:rPr>
              <a:t>Это не моллюск </a:t>
            </a:r>
            <a:r>
              <a:rPr lang="ru-RU" altLang="ru-RU" sz="2000" b="1">
                <a:solidFill>
                  <a:srgbClr val="000066"/>
                </a:solidFill>
                <a:sym typeface="Wingdings" panose="05000000000000000000" pitchFamily="2" charset="2"/>
              </a:rPr>
              <a:t></a:t>
            </a:r>
            <a:endParaRPr lang="ru-RU" altLang="ru-RU" sz="2000" b="1">
              <a:solidFill>
                <a:srgbClr val="000066"/>
              </a:solidFill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F256A0CD-EF4A-49D3-8910-72E526BE7AFE}"/>
              </a:ext>
            </a:extLst>
          </p:cNvPr>
          <p:cNvCxnSpPr>
            <a:cxnSpLocks/>
          </p:cNvCxnSpPr>
          <p:nvPr/>
        </p:nvCxnSpPr>
        <p:spPr>
          <a:xfrm flipH="1">
            <a:off x="5791200" y="2286000"/>
            <a:ext cx="838200" cy="533400"/>
          </a:xfrm>
          <a:prstGeom prst="straightConnector1">
            <a:avLst/>
          </a:prstGeom>
          <a:ln w="50800">
            <a:solidFill>
              <a:schemeClr val="accent2">
                <a:lumMod val="50000"/>
              </a:schemeClr>
            </a:solidFill>
            <a:prstDash val="solid"/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07031999222545_2">
            <a:extLst>
              <a:ext uri="{FF2B5EF4-FFF2-40B4-BE49-F238E27FC236}">
                <a16:creationId xmlns:a16="http://schemas.microsoft.com/office/drawing/2014/main" xmlns="" id="{7BB8D44C-9894-4879-B74F-0ABAB6665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84DA28-27FF-464B-A77D-69E3157F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5556" r="6200" b="7777"/>
          <a:stretch>
            <a:fillRect/>
          </a:stretch>
        </p:blipFill>
        <p:spPr bwMode="auto">
          <a:xfrm>
            <a:off x="3581400" y="2057400"/>
            <a:ext cx="52451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3">
            <a:extLst>
              <a:ext uri="{FF2B5EF4-FFF2-40B4-BE49-F238E27FC236}">
                <a16:creationId xmlns:a16="http://schemas.microsoft.com/office/drawing/2014/main" xmlns="" id="{0D3EA2FA-2B88-4577-803E-AA211A3AA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244475"/>
            <a:ext cx="9144001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800000"/>
                </a:solidFill>
                <a:cs typeface="Arial" panose="020B0604020202020204" pitchFamily="34" charset="0"/>
              </a:rPr>
              <a:t>Догадайся, почему этого моллюска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800000"/>
                </a:solidFill>
                <a:cs typeface="Arial" panose="020B0604020202020204" pitchFamily="34" charset="0"/>
              </a:rPr>
              <a:t>назвали «трубач»?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C8EAC3E-EA68-4E01-A6AC-95D39D141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09800"/>
            <a:ext cx="28829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00"/>
                </a:solidFill>
              </a:rPr>
              <a:t>Раньше люди использовали раковины этого моллюска,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00"/>
                </a:solidFill>
              </a:rPr>
              <a:t>как музыкальный инструмент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>
            <a:extLst>
              <a:ext uri="{FF2B5EF4-FFF2-40B4-BE49-F238E27FC236}">
                <a16:creationId xmlns:a16="http://schemas.microsoft.com/office/drawing/2014/main" xmlns="" id="{FEA56003-809F-4BE4-9130-48B07395D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76250"/>
            <a:ext cx="84248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У </a:t>
            </a:r>
            <a:r>
              <a:rPr lang="ru-RU" altLang="ru-RU" sz="2400" b="1">
                <a:solidFill>
                  <a:srgbClr val="800000"/>
                </a:solidFill>
              </a:rPr>
              <a:t>двустворчатых</a:t>
            </a:r>
            <a:r>
              <a:rPr lang="ru-RU" altLang="ru-RU" sz="2000"/>
              <a:t> моллюсков нет головы!!! Совсем нет... Они способны чувствовать запахи и имеют орган равновесия, но все органы чувств расположены у них на туловище</a:t>
            </a:r>
          </a:p>
        </p:txBody>
      </p:sp>
      <p:pic>
        <p:nvPicPr>
          <p:cNvPr id="28675" name="Рисунок 2">
            <a:extLst>
              <a:ext uri="{FF2B5EF4-FFF2-40B4-BE49-F238E27FC236}">
                <a16:creationId xmlns:a16="http://schemas.microsoft.com/office/drawing/2014/main" xmlns="" id="{A6B98096-FF67-4743-AF79-1060678D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811" b="50000"/>
          <a:stretch>
            <a:fillRect/>
          </a:stretch>
        </p:blipFill>
        <p:spPr bwMode="auto">
          <a:xfrm>
            <a:off x="1116013" y="1916113"/>
            <a:ext cx="72612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>
            <a:extLst>
              <a:ext uri="{FF2B5EF4-FFF2-40B4-BE49-F238E27FC236}">
                <a16:creationId xmlns:a16="http://schemas.microsoft.com/office/drawing/2014/main" xmlns="" id="{5D0E8CF8-E613-484A-8C53-4B0E64695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60350"/>
            <a:ext cx="84232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У двустворчатых моллюсков </a:t>
            </a:r>
            <a:r>
              <a:rPr lang="ru-RU" altLang="ru-RU" sz="2200" b="1">
                <a:solidFill>
                  <a:srgbClr val="800000"/>
                </a:solidFill>
              </a:rPr>
              <a:t>нога – мускулистый вырост</a:t>
            </a:r>
            <a:r>
              <a:rPr lang="ru-RU" altLang="ru-RU" sz="2000"/>
              <a:t>, который они могут высовывать приоткрывая створки раковины.</a:t>
            </a:r>
          </a:p>
        </p:txBody>
      </p:sp>
      <p:pic>
        <p:nvPicPr>
          <p:cNvPr id="29699" name="Рисунок 3">
            <a:extLst>
              <a:ext uri="{FF2B5EF4-FFF2-40B4-BE49-F238E27FC236}">
                <a16:creationId xmlns:a16="http://schemas.microsoft.com/office/drawing/2014/main" xmlns="" id="{0A2081FF-C538-45F0-8092-6C7F37C58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t="8023" r="4942" b="7443"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>
            <a:extLst>
              <a:ext uri="{FF2B5EF4-FFF2-40B4-BE49-F238E27FC236}">
                <a16:creationId xmlns:a16="http://schemas.microsoft.com/office/drawing/2014/main" xmlns="" id="{FF9EF225-8B28-4A6A-9BBD-8EA08FE77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404813"/>
            <a:ext cx="8423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На ноге моллюски, приоткрыв створки, ползают. А еще они с помощью ноги могут зарываться в песок или в ил.</a:t>
            </a:r>
          </a:p>
        </p:txBody>
      </p:sp>
      <p:pic>
        <p:nvPicPr>
          <p:cNvPr id="30723" name="Рисунок 4">
            <a:extLst>
              <a:ext uri="{FF2B5EF4-FFF2-40B4-BE49-F238E27FC236}">
                <a16:creationId xmlns:a16="http://schemas.microsoft.com/office/drawing/2014/main" xmlns="" id="{393A8EBA-57A2-47EB-96FE-39F9AF812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28317" b="20547"/>
          <a:stretch>
            <a:fillRect/>
          </a:stretch>
        </p:blipFill>
        <p:spPr bwMode="auto">
          <a:xfrm>
            <a:off x="0" y="1962150"/>
            <a:ext cx="52197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Рисунок 6">
            <a:extLst>
              <a:ext uri="{FF2B5EF4-FFF2-40B4-BE49-F238E27FC236}">
                <a16:creationId xmlns:a16="http://schemas.microsoft.com/office/drawing/2014/main" xmlns="" id="{C766FEEF-51BC-4420-AFD6-4FF0D730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62150"/>
            <a:ext cx="40671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1">
            <a:extLst>
              <a:ext uri="{FF2B5EF4-FFF2-40B4-BE49-F238E27FC236}">
                <a16:creationId xmlns:a16="http://schemas.microsoft.com/office/drawing/2014/main" xmlns="" id="{47256DD6-FCC4-4147-834F-80FC96691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3038" y="5300663"/>
            <a:ext cx="38401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00000"/>
                </a:solidFill>
              </a:rPr>
              <a:t>На этом видео можно рассмотреть, как моллюск зарывается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xmlns="" id="{5A047F33-252A-448E-84AD-0605D8FA06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77875"/>
          </a:xfrm>
        </p:spPr>
        <p:txBody>
          <a:bodyPr/>
          <a:lstStyle/>
          <a:p>
            <a:r>
              <a:rPr lang="ru-RU" altLang="ru-RU" sz="2800" b="1">
                <a:solidFill>
                  <a:srgbClr val="800000"/>
                </a:solidFill>
              </a:rPr>
              <a:t>Выбери фотографии моллюсков</a:t>
            </a:r>
          </a:p>
        </p:txBody>
      </p:sp>
      <p:grpSp>
        <p:nvGrpSpPr>
          <p:cNvPr id="4099" name="Группа 34">
            <a:extLst>
              <a:ext uri="{FF2B5EF4-FFF2-40B4-BE49-F238E27FC236}">
                <a16:creationId xmlns:a16="http://schemas.microsoft.com/office/drawing/2014/main" xmlns="" id="{8177103A-AA31-4CE8-AC9A-3E56D0241260}"/>
              </a:ext>
            </a:extLst>
          </p:cNvPr>
          <p:cNvGrpSpPr>
            <a:grpSpLocks/>
          </p:cNvGrpSpPr>
          <p:nvPr/>
        </p:nvGrpSpPr>
        <p:grpSpPr bwMode="auto">
          <a:xfrm>
            <a:off x="0" y="889000"/>
            <a:ext cx="9147175" cy="5984875"/>
            <a:chOff x="0" y="888716"/>
            <a:chExt cx="9146761" cy="5985701"/>
          </a:xfrm>
        </p:grpSpPr>
        <p:pic>
          <p:nvPicPr>
            <p:cNvPr id="4100" name="Рисунок 3" descr="Изображение выглядит как животное, улитка, трава, внешний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75C7BB1-DB3F-41D8-AB70-A1758B9E4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8"/>
            <a:stretch>
              <a:fillRect/>
            </a:stretch>
          </p:blipFill>
          <p:spPr bwMode="auto">
            <a:xfrm>
              <a:off x="0" y="888716"/>
              <a:ext cx="3042579" cy="20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Рисунок 5" descr="Изображение выглядит как животное, осьминог, сидит, стол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7AE1CB18-022E-4F4F-B16D-CE059AEEF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579" y="888716"/>
              <a:ext cx="3058841" cy="2046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Рисунок 7" descr="Изображение выглядит как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F9564A8-88FD-4035-8B3B-F0DBD8F4F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7921" y="888716"/>
              <a:ext cx="3058840" cy="2034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Рисунок 9" descr="Изображение выглядит как животное, стол, маленький, черный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B59487E-61A7-41B9-98A5-44F94545F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10954"/>
              <a:ext cx="3058841" cy="2115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Рисунок 11" descr="Изображение выглядит как животное, торт, стол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F55AAA2-22F3-48EB-9E4E-2B7A03A40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841" y="2923272"/>
              <a:ext cx="3792606" cy="210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Рисунок 13" descr="Изображение выглядит как животное, улитка, стоит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F25450F-BF12-4833-88E4-66CB557AF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3" t="4314" r="20055" b="4514"/>
            <a:stretch>
              <a:fillRect/>
            </a:stretch>
          </p:blipFill>
          <p:spPr bwMode="auto">
            <a:xfrm>
              <a:off x="6851447" y="2923272"/>
              <a:ext cx="2292553" cy="210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Рисунок 15" descr="Изображение выглядит как животное, трава, рептилия, черепах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BA94CC3-BFBC-470F-86F4-208CE8398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3" t="4973" r="10712" b="15865"/>
            <a:stretch>
              <a:fillRect/>
            </a:stretch>
          </p:blipFill>
          <p:spPr bwMode="auto">
            <a:xfrm>
              <a:off x="0" y="5026386"/>
              <a:ext cx="3056080" cy="183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7" name="Рисунок 19" descr="Изображение выглядит как трава, животное, цветок, ед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793BCA9-171B-4479-8648-7BACADF0BB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59" r="15109"/>
            <a:stretch>
              <a:fillRect/>
            </a:stretch>
          </p:blipFill>
          <p:spPr bwMode="auto">
            <a:xfrm>
              <a:off x="7210283" y="5008946"/>
              <a:ext cx="1935098" cy="186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Рисунок 21" descr="Изображение выглядит как животное, внутренний, сидит,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978A3CA-8FB4-4577-9AC7-3294C5641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r="14310"/>
            <a:stretch>
              <a:fillRect/>
            </a:stretch>
          </p:blipFill>
          <p:spPr bwMode="auto">
            <a:xfrm>
              <a:off x="3056080" y="5025875"/>
              <a:ext cx="1965576" cy="183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Рисунок 23" descr="Изображение выглядит как животное, еда, маленький, стоит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7AC863C-A895-4723-A35E-B28221400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7" r="-2869"/>
            <a:stretch>
              <a:fillRect/>
            </a:stretch>
          </p:blipFill>
          <p:spPr bwMode="auto">
            <a:xfrm>
              <a:off x="5021656" y="5026385"/>
              <a:ext cx="2358656" cy="183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7179832-F5A7-4321-8826-CDFCF1F6BB57}"/>
                </a:ext>
              </a:extLst>
            </p:cNvPr>
            <p:cNvSpPr txBox="1"/>
            <p:nvPr/>
          </p:nvSpPr>
          <p:spPr>
            <a:xfrm>
              <a:off x="2473213" y="953813"/>
              <a:ext cx="384158" cy="5223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8A9AF9A-E017-4D7D-B457-F4A3A9437665}"/>
                </a:ext>
              </a:extLst>
            </p:cNvPr>
            <p:cNvSpPr txBox="1"/>
            <p:nvPr/>
          </p:nvSpPr>
          <p:spPr>
            <a:xfrm>
              <a:off x="5536949" y="893480"/>
              <a:ext cx="384158" cy="5223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FBE3AFB-A6E9-4ADE-AD59-A36B11377E94}"/>
                </a:ext>
              </a:extLst>
            </p:cNvPr>
            <p:cNvSpPr txBox="1"/>
            <p:nvPr/>
          </p:nvSpPr>
          <p:spPr>
            <a:xfrm>
              <a:off x="6456071" y="893480"/>
              <a:ext cx="384158" cy="5223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71BC72E-6CB9-4D7D-A44F-9A18F2854DCA}"/>
                </a:ext>
              </a:extLst>
            </p:cNvPr>
            <p:cNvSpPr txBox="1"/>
            <p:nvPr/>
          </p:nvSpPr>
          <p:spPr>
            <a:xfrm>
              <a:off x="2181126" y="2920996"/>
              <a:ext cx="384158" cy="5223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044B150-E70B-4425-8249-4014A40C16FA}"/>
                </a:ext>
              </a:extLst>
            </p:cNvPr>
            <p:cNvSpPr txBox="1"/>
            <p:nvPr/>
          </p:nvSpPr>
          <p:spPr>
            <a:xfrm>
              <a:off x="4828956" y="2905119"/>
              <a:ext cx="385746" cy="5239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7FAB0C4-95CB-4EB0-91E5-EED000EFD57B}"/>
                </a:ext>
              </a:extLst>
            </p:cNvPr>
            <p:cNvSpPr txBox="1"/>
            <p:nvPr/>
          </p:nvSpPr>
          <p:spPr>
            <a:xfrm>
              <a:off x="7102154" y="2920996"/>
              <a:ext cx="385746" cy="5223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48CCD56-079B-490A-9BD0-F63AAD8FA4EA}"/>
                </a:ext>
              </a:extLst>
            </p:cNvPr>
            <p:cNvSpPr txBox="1"/>
            <p:nvPr/>
          </p:nvSpPr>
          <p:spPr>
            <a:xfrm>
              <a:off x="2563697" y="5126339"/>
              <a:ext cx="385745" cy="5239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8FCDFC0-E888-41FE-8A52-D217023EA6D4}"/>
                </a:ext>
              </a:extLst>
            </p:cNvPr>
            <p:cNvSpPr txBox="1"/>
            <p:nvPr/>
          </p:nvSpPr>
          <p:spPr>
            <a:xfrm>
              <a:off x="3187556" y="5126339"/>
              <a:ext cx="384158" cy="5239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8047567-CD4E-4311-92CD-E252DCE0EB10}"/>
                </a:ext>
              </a:extLst>
            </p:cNvPr>
            <p:cNvSpPr txBox="1"/>
            <p:nvPr/>
          </p:nvSpPr>
          <p:spPr>
            <a:xfrm>
              <a:off x="6806892" y="5067593"/>
              <a:ext cx="385746" cy="5239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2EF26FC-62F8-4EAF-922B-EDE9F8B8249F}"/>
                </a:ext>
              </a:extLst>
            </p:cNvPr>
            <p:cNvSpPr txBox="1"/>
            <p:nvPr/>
          </p:nvSpPr>
          <p:spPr>
            <a:xfrm>
              <a:off x="8541951" y="5039014"/>
              <a:ext cx="584174" cy="5223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2">
            <a:extLst>
              <a:ext uri="{FF2B5EF4-FFF2-40B4-BE49-F238E27FC236}">
                <a16:creationId xmlns:a16="http://schemas.microsoft.com/office/drawing/2014/main" xmlns="" id="{C49B7B6B-884D-4D83-BB5D-039B79C9D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1196975"/>
            <a:ext cx="5292725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3">
            <a:extLst>
              <a:ext uri="{FF2B5EF4-FFF2-40B4-BE49-F238E27FC236}">
                <a16:creationId xmlns:a16="http://schemas.microsoft.com/office/drawing/2014/main" xmlns="" id="{4C6CBC0B-88C9-406E-A222-3317816FF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60350"/>
            <a:ext cx="8423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А морской гребешок умеет… прыгать!!! Он резко хлопает створками раковины, и таким способом довольно быстро перемещается.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9">
            <a:extLst>
              <a:ext uri="{FF2B5EF4-FFF2-40B4-BE49-F238E27FC236}">
                <a16:creationId xmlns:a16="http://schemas.microsoft.com/office/drawing/2014/main" xmlns="" id="{233EAC8D-20D4-4633-9FAC-C609A5B0B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60350"/>
            <a:ext cx="8423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/>
              <a:t>Складки мантии видны, когда моллюск приоткрывает раковину</a:t>
            </a:r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xmlns="" id="{943E0C99-7411-46A1-9A90-55EE1EC5C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"/>
          <a:stretch>
            <a:fillRect/>
          </a:stretch>
        </p:blipFill>
        <p:spPr bwMode="auto">
          <a:xfrm>
            <a:off x="0" y="908050"/>
            <a:ext cx="91440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4BAEAE-6217-424D-8966-DC3EAA8B89B9}"/>
              </a:ext>
            </a:extLst>
          </p:cNvPr>
          <p:cNvSpPr txBox="1"/>
          <p:nvPr/>
        </p:nvSpPr>
        <p:spPr>
          <a:xfrm>
            <a:off x="7380288" y="2133600"/>
            <a:ext cx="1100137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мантия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3AF812D1-AE56-41A6-BFAC-3B8DD36E12E9}"/>
              </a:ext>
            </a:extLst>
          </p:cNvPr>
          <p:cNvCxnSpPr>
            <a:cxnSpLocks/>
          </p:cNvCxnSpPr>
          <p:nvPr/>
        </p:nvCxnSpPr>
        <p:spPr>
          <a:xfrm flipH="1">
            <a:off x="6651625" y="2333625"/>
            <a:ext cx="719138" cy="160338"/>
          </a:xfrm>
          <a:prstGeom prst="straightConnector1">
            <a:avLst/>
          </a:prstGeom>
          <a:ln w="539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2">
            <a:extLst>
              <a:ext uri="{FF2B5EF4-FFF2-40B4-BE49-F238E27FC236}">
                <a16:creationId xmlns:a16="http://schemas.microsoft.com/office/drawing/2014/main" xmlns="" id="{46E60B5A-987F-432B-A896-E75F14DF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2420938"/>
            <a:ext cx="4606925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Рисунок 4">
            <a:extLst>
              <a:ext uri="{FF2B5EF4-FFF2-40B4-BE49-F238E27FC236}">
                <a16:creationId xmlns:a16="http://schemas.microsoft.com/office/drawing/2014/main" xmlns="" id="{68D5ADB9-02C4-48D2-90F4-254AEDEB7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r="9541"/>
          <a:stretch>
            <a:fillRect/>
          </a:stretch>
        </p:blipFill>
        <p:spPr bwMode="auto">
          <a:xfrm>
            <a:off x="-11113" y="2420938"/>
            <a:ext cx="4681538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BBE121-035C-4872-A16A-319AD06390C3}"/>
              </a:ext>
            </a:extLst>
          </p:cNvPr>
          <p:cNvSpPr txBox="1"/>
          <p:nvPr/>
        </p:nvSpPr>
        <p:spPr>
          <a:xfrm>
            <a:off x="5303838" y="2473325"/>
            <a:ext cx="320516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пресном водоеме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F13146-C134-4139-B1F4-CA5A1486BF23}"/>
              </a:ext>
            </a:extLst>
          </p:cNvPr>
          <p:cNvSpPr txBox="1"/>
          <p:nvPr/>
        </p:nvSpPr>
        <p:spPr>
          <a:xfrm>
            <a:off x="1698625" y="2479675"/>
            <a:ext cx="1262063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море</a:t>
            </a:r>
          </a:p>
        </p:txBody>
      </p:sp>
      <p:sp>
        <p:nvSpPr>
          <p:cNvPr id="33798" name="TextBox 7">
            <a:extLst>
              <a:ext uri="{FF2B5EF4-FFF2-40B4-BE49-F238E27FC236}">
                <a16:creationId xmlns:a16="http://schemas.microsoft.com/office/drawing/2014/main" xmlns="" id="{E7452D5F-1015-4E11-8E58-0FF276521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88913"/>
            <a:ext cx="8423275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800000"/>
                </a:solidFill>
              </a:rPr>
              <a:t>Двустворчатые моллюски могут жить только в водоемах</a:t>
            </a:r>
            <a:r>
              <a:rPr lang="ru-RU" altLang="ru-RU" sz="2000"/>
              <a:t>, на суше они быстро погибают, так как могут дышать только кислородом, растворенным в воде. Разные виды двустворчатых моллюсков обитают и в соленой воде (в морях и океанах), и в пресной (в озерах, реках, прудах и т.д.).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xmlns="" id="{FE59C2BA-C7EF-4608-A5D3-1B8FAB8C42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ru-RU" altLang="ru-RU" sz="2000">
                <a:solidFill>
                  <a:schemeClr val="tx1"/>
                </a:solidFill>
              </a:rPr>
              <a:t>Самый крупный двустворчатый моллюск называется </a:t>
            </a:r>
            <a:r>
              <a:rPr lang="ru-RU" altLang="ru-RU" sz="2400" b="1">
                <a:solidFill>
                  <a:srgbClr val="003300"/>
                </a:solidFill>
              </a:rPr>
              <a:t>тридакна</a:t>
            </a:r>
          </a:p>
        </p:txBody>
      </p:sp>
      <p:sp>
        <p:nvSpPr>
          <p:cNvPr id="34819" name="AutoShape 10" descr="s1200">
            <a:extLst>
              <a:ext uri="{FF2B5EF4-FFF2-40B4-BE49-F238E27FC236}">
                <a16:creationId xmlns:a16="http://schemas.microsoft.com/office/drawing/2014/main" xmlns="" id="{5A746D85-DF8C-4592-A0EB-A35DB43DB4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34820" name="Picture 11" descr="s1200">
            <a:extLst>
              <a:ext uri="{FF2B5EF4-FFF2-40B4-BE49-F238E27FC236}">
                <a16:creationId xmlns:a16="http://schemas.microsoft.com/office/drawing/2014/main" xmlns="" id="{8E5A1F81-C57B-490F-A74C-5AE46B779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18185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1457549354_dvustvorchatye-mollyuski-opisanie-i-vidy-3">
            <a:extLst>
              <a:ext uri="{FF2B5EF4-FFF2-40B4-BE49-F238E27FC236}">
                <a16:creationId xmlns:a16="http://schemas.microsoft.com/office/drawing/2014/main" xmlns="" id="{FBA66371-780A-49C4-9CF4-69A9F84AF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>
            <a:extLst>
              <a:ext uri="{FF2B5EF4-FFF2-40B4-BE49-F238E27FC236}">
                <a16:creationId xmlns:a16="http://schemas.microsoft.com/office/drawing/2014/main" xmlns="" id="{1100512D-5DF0-49E5-B865-3DB8A1BE2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18146" r="38252" b="21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xmlns="" id="{2A446979-00B3-41A0-A6F9-80EEDCF91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"/>
            <a:ext cx="86106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Именно в раковинах тридакн находили самые крупные жемчужины! Знаешь, как на свет появляется жемчужина? Если в раковину двустворчатого моллюска попадает песчинка, она колет мягкое тело моллюска, и животное выделяет перламутр – специальное вещество, которое слой за слоем покрывает песчинку и делает её гладкой. Перламутр красиво переливается, поэтому жемчужины издавна использовали для изготовления украшений</a:t>
            </a:r>
            <a:endParaRPr lang="ru-RU" altLang="ru-RU" sz="2400" b="1"/>
          </a:p>
        </p:txBody>
      </p:sp>
      <p:pic>
        <p:nvPicPr>
          <p:cNvPr id="37891" name="Рисунок 3">
            <a:extLst>
              <a:ext uri="{FF2B5EF4-FFF2-40B4-BE49-F238E27FC236}">
                <a16:creationId xmlns:a16="http://schemas.microsoft.com/office/drawing/2014/main" xmlns="" id="{DBB745E1-E326-46C5-ADFC-5564A2930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9950"/>
          <a:stretch>
            <a:fillRect/>
          </a:stretch>
        </p:blipFill>
        <p:spPr bwMode="auto">
          <a:xfrm>
            <a:off x="3175" y="243840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&amp;Tcy;&amp;rcy;&amp;icy;&amp;dcy;&amp;acy;&amp;kcy;&amp;ncy;&amp;acy;">
            <a:extLst>
              <a:ext uri="{FF2B5EF4-FFF2-40B4-BE49-F238E27FC236}">
                <a16:creationId xmlns:a16="http://schemas.microsoft.com/office/drawing/2014/main" xmlns="" id="{75B94F70-6B87-45D1-A562-539936C35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76463"/>
            <a:ext cx="5475288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2">
            <a:extLst>
              <a:ext uri="{FF2B5EF4-FFF2-40B4-BE49-F238E27FC236}">
                <a16:creationId xmlns:a16="http://schemas.microsoft.com/office/drawing/2014/main" xmlns="" id="{8D83E593-6B1B-4851-83A3-B2ABFDE62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244475"/>
            <a:ext cx="9144001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800000"/>
                </a:solidFill>
                <a:cs typeface="Arial" panose="020B0604020202020204" pitchFamily="34" charset="0"/>
              </a:rPr>
              <a:t>Как ты думаешь, сколько весит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800000"/>
                </a:solidFill>
                <a:cs typeface="Arial" panose="020B0604020202020204" pitchFamily="34" charset="0"/>
              </a:rPr>
              <a:t>самая крупная жемчужина?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>
                <a:cs typeface="Arial" panose="020B0604020202020204" pitchFamily="34" charset="0"/>
              </a:rPr>
              <a:t>Выбери правильный, на твой взгляд, ответ,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>
                <a:cs typeface="Arial" panose="020B0604020202020204" pitchFamily="34" charset="0"/>
              </a:rPr>
              <a:t>и щелкни мышкой, чтобы проверить своё предположение</a:t>
            </a:r>
          </a:p>
        </p:txBody>
      </p:sp>
      <p:sp>
        <p:nvSpPr>
          <p:cNvPr id="38916" name="TextBox 2">
            <a:extLst>
              <a:ext uri="{FF2B5EF4-FFF2-40B4-BE49-F238E27FC236}">
                <a16:creationId xmlns:a16="http://schemas.microsoft.com/office/drawing/2014/main" xmlns="" id="{09B9A428-ECD0-47DE-B7D3-24CD1DB43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09800"/>
            <a:ext cx="238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2400" b="1">
                <a:solidFill>
                  <a:srgbClr val="800000"/>
                </a:solidFill>
                <a:cs typeface="Arial" panose="020B0604020202020204" pitchFamily="34" charset="0"/>
              </a:rPr>
              <a:t>300 граммов</a:t>
            </a:r>
          </a:p>
        </p:txBody>
      </p:sp>
      <p:sp>
        <p:nvSpPr>
          <p:cNvPr id="38917" name="TextBox 3">
            <a:extLst>
              <a:ext uri="{FF2B5EF4-FFF2-40B4-BE49-F238E27FC236}">
                <a16:creationId xmlns:a16="http://schemas.microsoft.com/office/drawing/2014/main" xmlns="" id="{B93FAEAC-2416-4FCD-A7C4-D542D27E7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697163"/>
            <a:ext cx="2387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2400" b="1">
                <a:solidFill>
                  <a:srgbClr val="800000"/>
                </a:solidFill>
                <a:cs typeface="Arial" panose="020B0604020202020204" pitchFamily="34" charset="0"/>
              </a:rPr>
              <a:t>600 граммов</a:t>
            </a:r>
          </a:p>
        </p:txBody>
      </p:sp>
      <p:sp>
        <p:nvSpPr>
          <p:cNvPr id="38918" name="TextBox 4">
            <a:extLst>
              <a:ext uri="{FF2B5EF4-FFF2-40B4-BE49-F238E27FC236}">
                <a16:creationId xmlns:a16="http://schemas.microsoft.com/office/drawing/2014/main" xmlns="" id="{0804E6B1-2166-44C5-B5FB-64B7F14B1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3165475"/>
            <a:ext cx="247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2400" b="1">
                <a:solidFill>
                  <a:srgbClr val="800000"/>
                </a:solidFill>
                <a:cs typeface="Arial" panose="020B0604020202020204" pitchFamily="34" charset="0"/>
              </a:rPr>
              <a:t>1  килограмм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D77335-2255-4500-966A-6D736B988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3652838"/>
            <a:ext cx="2767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2400" b="1">
                <a:solidFill>
                  <a:srgbClr val="800000"/>
                </a:solidFill>
                <a:cs typeface="Arial" panose="020B0604020202020204" pitchFamily="34" charset="0"/>
              </a:rPr>
              <a:t>6 килограммов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>
            <a:extLst>
              <a:ext uri="{FF2B5EF4-FFF2-40B4-BE49-F238E27FC236}">
                <a16:creationId xmlns:a16="http://schemas.microsoft.com/office/drawing/2014/main" xmlns="" id="{87F67F06-7106-4AC5-A6A2-73376C49C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87338"/>
            <a:ext cx="8423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А есть еще одна группа моллюсков – их называют </a:t>
            </a:r>
            <a:r>
              <a:rPr lang="ru-RU" altLang="ru-RU" sz="2400" b="1">
                <a:solidFill>
                  <a:srgbClr val="800000"/>
                </a:solidFill>
              </a:rPr>
              <a:t>головоногими</a:t>
            </a:r>
            <a:r>
              <a:rPr lang="ru-RU" altLang="ru-RU" sz="2000"/>
              <a:t>. У них вместо одной ноги есть несколько щупальцев. Моллюски используют их не только для передвижения, но и для ловли добычи.</a:t>
            </a:r>
          </a:p>
        </p:txBody>
      </p:sp>
      <p:pic>
        <p:nvPicPr>
          <p:cNvPr id="39939" name="Рисунок 2">
            <a:extLst>
              <a:ext uri="{FF2B5EF4-FFF2-40B4-BE49-F238E27FC236}">
                <a16:creationId xmlns:a16="http://schemas.microsoft.com/office/drawing/2014/main" xmlns="" id="{9B9CC70F-1B9F-4D4A-8AF4-648BFDBE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2763"/>
            <a:ext cx="9144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DFF614-2112-40ED-84F3-B2D1637CAA57}"/>
              </a:ext>
            </a:extLst>
          </p:cNvPr>
          <p:cNvSpPr txBox="1"/>
          <p:nvPr/>
        </p:nvSpPr>
        <p:spPr>
          <a:xfrm>
            <a:off x="6659563" y="3573463"/>
            <a:ext cx="1100137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мантия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30457C49-B83C-4254-88B6-E36B2FEBA575}"/>
              </a:ext>
            </a:extLst>
          </p:cNvPr>
          <p:cNvCxnSpPr>
            <a:cxnSpLocks/>
          </p:cNvCxnSpPr>
          <p:nvPr/>
        </p:nvCxnSpPr>
        <p:spPr>
          <a:xfrm flipH="1">
            <a:off x="5930900" y="3773488"/>
            <a:ext cx="719138" cy="160337"/>
          </a:xfrm>
          <a:prstGeom prst="straightConnector1">
            <a:avLst/>
          </a:prstGeom>
          <a:ln w="539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F36FA5-EBF1-4DDC-BD6C-9A2F00FE385B}"/>
              </a:ext>
            </a:extLst>
          </p:cNvPr>
          <p:cNvSpPr txBox="1"/>
          <p:nvPr/>
        </p:nvSpPr>
        <p:spPr>
          <a:xfrm>
            <a:off x="4508500" y="2789238"/>
            <a:ext cx="1052513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голова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BBC17401-5F0B-4BB8-9C37-BEF8356F23FD}"/>
              </a:ext>
            </a:extLst>
          </p:cNvPr>
          <p:cNvCxnSpPr>
            <a:cxnSpLocks/>
          </p:cNvCxnSpPr>
          <p:nvPr/>
        </p:nvCxnSpPr>
        <p:spPr>
          <a:xfrm flipH="1">
            <a:off x="3778250" y="2989263"/>
            <a:ext cx="720725" cy="160337"/>
          </a:xfrm>
          <a:prstGeom prst="straightConnector1">
            <a:avLst/>
          </a:prstGeom>
          <a:ln w="539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D38D78-9E76-4B5A-AF49-3E8438F47945}"/>
              </a:ext>
            </a:extLst>
          </p:cNvPr>
          <p:cNvSpPr txBox="1"/>
          <p:nvPr/>
        </p:nvSpPr>
        <p:spPr>
          <a:xfrm>
            <a:off x="2916238" y="2185988"/>
            <a:ext cx="464502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нога, превратившаяся в щупальца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9371241D-C3F5-4554-A475-8B78B6F9641D}"/>
              </a:ext>
            </a:extLst>
          </p:cNvPr>
          <p:cNvCxnSpPr>
            <a:cxnSpLocks/>
          </p:cNvCxnSpPr>
          <p:nvPr/>
        </p:nvCxnSpPr>
        <p:spPr>
          <a:xfrm flipH="1">
            <a:off x="2185988" y="2386013"/>
            <a:ext cx="720725" cy="160337"/>
          </a:xfrm>
          <a:prstGeom prst="straightConnector1">
            <a:avLst/>
          </a:prstGeom>
          <a:ln w="539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2">
            <a:extLst>
              <a:ext uri="{FF2B5EF4-FFF2-40B4-BE49-F238E27FC236}">
                <a16:creationId xmlns:a16="http://schemas.microsoft.com/office/drawing/2014/main" xmlns="" id="{BAE5EEF3-2A2F-4123-A09D-B3E8668EA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08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1">
            <a:extLst>
              <a:ext uri="{FF2B5EF4-FFF2-40B4-BE49-F238E27FC236}">
                <a16:creationId xmlns:a16="http://schemas.microsoft.com/office/drawing/2014/main" xmlns="" id="{A9FC1A9D-5C6E-47DC-87D2-7429258ED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6065838"/>
            <a:ext cx="8448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/>
              <a:t>На щупальцах есть присоски, которые позволяют моллюскам удерживать добычу, и </a:t>
            </a:r>
            <a:r>
              <a:rPr lang="ru-RU" altLang="ru-RU" sz="2000" dirty="0" smtClean="0"/>
              <a:t>присасываться </a:t>
            </a:r>
            <a:r>
              <a:rPr lang="ru-RU" altLang="ru-RU" sz="2000" dirty="0"/>
              <a:t>к предметам при перемещении.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2">
            <a:extLst>
              <a:ext uri="{FF2B5EF4-FFF2-40B4-BE49-F238E27FC236}">
                <a16:creationId xmlns:a16="http://schemas.microsoft.com/office/drawing/2014/main" xmlns="" id="{DD73950F-4067-4FBC-8808-B3E339747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33375"/>
            <a:ext cx="864235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800000"/>
                </a:solidFill>
              </a:rPr>
              <a:t>Если честно – то на всех этих фотографиях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800000"/>
                </a:solidFill>
              </a:rPr>
              <a:t>изображены моллюски!!!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0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/>
              <a:t>Что же объединяет таких разных животных?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/>
              <a:t>Почему их объединили в одну группу?</a:t>
            </a:r>
          </a:p>
        </p:txBody>
      </p:sp>
      <p:pic>
        <p:nvPicPr>
          <p:cNvPr id="5123" name="Рисунок 2">
            <a:extLst>
              <a:ext uri="{FF2B5EF4-FFF2-40B4-BE49-F238E27FC236}">
                <a16:creationId xmlns:a16="http://schemas.microsoft.com/office/drawing/2014/main" xmlns="" id="{3F9AB10E-9ED4-4D9F-A260-46C5370A1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4" b="9250"/>
          <a:stretch>
            <a:fillRect/>
          </a:stretch>
        </p:blipFill>
        <p:spPr bwMode="auto">
          <a:xfrm>
            <a:off x="20638" y="2033588"/>
            <a:ext cx="91440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1">
            <a:extLst>
              <a:ext uri="{FF2B5EF4-FFF2-40B4-BE49-F238E27FC236}">
                <a16:creationId xmlns:a16="http://schemas.microsoft.com/office/drawing/2014/main" xmlns="" id="{C983E8AF-1EF9-4239-BFA0-B035C90F1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628775"/>
            <a:ext cx="384016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Рисунок 3">
            <a:extLst>
              <a:ext uri="{FF2B5EF4-FFF2-40B4-BE49-F238E27FC236}">
                <a16:creationId xmlns:a16="http://schemas.microsoft.com/office/drawing/2014/main" xmlns="" id="{EF4E5DA6-9A1B-479F-8F90-F98F6607C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649413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1">
            <a:extLst>
              <a:ext uri="{FF2B5EF4-FFF2-40B4-BE49-F238E27FC236}">
                <a16:creationId xmlns:a16="http://schemas.microsoft.com/office/drawing/2014/main" xmlns="" id="{43901C6B-19B6-46D5-9E31-507437B31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87338"/>
            <a:ext cx="84232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800000"/>
                </a:solidFill>
              </a:rPr>
              <a:t>Осьминоги используют щупальца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800000"/>
                </a:solidFill>
              </a:rPr>
              <a:t>для передвижения.</a:t>
            </a:r>
          </a:p>
        </p:txBody>
      </p:sp>
      <p:sp>
        <p:nvSpPr>
          <p:cNvPr id="41989" name="TextBox 1">
            <a:extLst>
              <a:ext uri="{FF2B5EF4-FFF2-40B4-BE49-F238E27FC236}">
                <a16:creationId xmlns:a16="http://schemas.microsoft.com/office/drawing/2014/main" xmlns="" id="{36B64269-EA4E-4962-B33C-5773441D3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4652963"/>
            <a:ext cx="3840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00000"/>
                </a:solidFill>
              </a:rPr>
              <a:t>И во время плаванья</a:t>
            </a:r>
          </a:p>
        </p:txBody>
      </p:sp>
      <p:sp>
        <p:nvSpPr>
          <p:cNvPr id="41990" name="TextBox 1">
            <a:extLst>
              <a:ext uri="{FF2B5EF4-FFF2-40B4-BE49-F238E27FC236}">
                <a16:creationId xmlns:a16="http://schemas.microsoft.com/office/drawing/2014/main" xmlns="" id="{945D3DE5-C799-4E58-8E3F-77241A403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5" y="4652963"/>
            <a:ext cx="3840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00000"/>
                </a:solidFill>
              </a:rPr>
              <a:t>И перемещаясь по дну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>
            <a:extLst>
              <a:ext uri="{FF2B5EF4-FFF2-40B4-BE49-F238E27FC236}">
                <a16:creationId xmlns:a16="http://schemas.microsoft.com/office/drawing/2014/main" xmlns="" id="{630EE4BF-B1ED-4043-A93E-0DA9A1200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76250"/>
            <a:ext cx="30257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Головоногие – на редкость «глазастые» существа. Глаза у них обычно крупные, и эти животные хорошо видят</a:t>
            </a:r>
          </a:p>
        </p:txBody>
      </p:sp>
      <p:pic>
        <p:nvPicPr>
          <p:cNvPr id="43011" name="Рисунок 2">
            <a:extLst>
              <a:ext uri="{FF2B5EF4-FFF2-40B4-BE49-F238E27FC236}">
                <a16:creationId xmlns:a16="http://schemas.microsoft.com/office/drawing/2014/main" xmlns="" id="{FBB47FF9-6E68-4EB9-B8D3-9B3E915FA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4"/>
          <a:stretch>
            <a:fillRect/>
          </a:stretch>
        </p:blipFill>
        <p:spPr bwMode="auto">
          <a:xfrm>
            <a:off x="0" y="0"/>
            <a:ext cx="5651500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Рисунок 4">
            <a:extLst>
              <a:ext uri="{FF2B5EF4-FFF2-40B4-BE49-F238E27FC236}">
                <a16:creationId xmlns:a16="http://schemas.microsoft.com/office/drawing/2014/main" xmlns="" id="{3ACA0F78-D64F-4308-A71E-C875BBAD6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708275"/>
            <a:ext cx="3494088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Рисунок 6">
            <a:extLst>
              <a:ext uri="{FF2B5EF4-FFF2-40B4-BE49-F238E27FC236}">
                <a16:creationId xmlns:a16="http://schemas.microsoft.com/office/drawing/2014/main" xmlns="" id="{55148007-EA56-4C27-B8C4-824E48EDC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1" b="5280"/>
          <a:stretch>
            <a:fillRect/>
          </a:stretch>
        </p:blipFill>
        <p:spPr bwMode="auto">
          <a:xfrm>
            <a:off x="0" y="3762375"/>
            <a:ext cx="56515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0182D7-616B-41D9-8CDA-7B74B7C6AE67}"/>
              </a:ext>
            </a:extLst>
          </p:cNvPr>
          <p:cNvSpPr txBox="1"/>
          <p:nvPr/>
        </p:nvSpPr>
        <p:spPr>
          <a:xfrm>
            <a:off x="6156325" y="5589588"/>
            <a:ext cx="140493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осьминог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A35534-D12C-4F63-88AA-8B6A39A8CB85}"/>
              </a:ext>
            </a:extLst>
          </p:cNvPr>
          <p:cNvSpPr txBox="1"/>
          <p:nvPr/>
        </p:nvSpPr>
        <p:spPr>
          <a:xfrm>
            <a:off x="684213" y="276225"/>
            <a:ext cx="12604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кальмар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676D0D5-CFB1-430D-B6FC-BBED503E1DDD}"/>
              </a:ext>
            </a:extLst>
          </p:cNvPr>
          <p:cNvSpPr txBox="1"/>
          <p:nvPr/>
        </p:nvSpPr>
        <p:spPr>
          <a:xfrm>
            <a:off x="4040188" y="3933825"/>
            <a:ext cx="1611312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каракатица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1">
            <a:extLst>
              <a:ext uri="{FF2B5EF4-FFF2-40B4-BE49-F238E27FC236}">
                <a16:creationId xmlns:a16="http://schemas.microsoft.com/office/drawing/2014/main" xmlns="" id="{167146DF-AB41-42A3-8467-9F9B514C0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76250"/>
            <a:ext cx="84248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/>
              <a:t>Все головоногие – </a:t>
            </a:r>
            <a:r>
              <a:rPr lang="ru-RU" altLang="ru-RU" sz="2200" b="1">
                <a:solidFill>
                  <a:srgbClr val="800000"/>
                </a:solidFill>
              </a:rPr>
              <a:t>хищники</a:t>
            </a:r>
            <a:r>
              <a:rPr lang="ru-RU" altLang="ru-RU" sz="2000"/>
              <a:t>. Справляться с добычей им позволяют их мощные челюсти, очень напоминающие клюв попугая</a:t>
            </a:r>
          </a:p>
        </p:txBody>
      </p:sp>
      <p:pic>
        <p:nvPicPr>
          <p:cNvPr id="44035" name="Рисунок 2">
            <a:extLst>
              <a:ext uri="{FF2B5EF4-FFF2-40B4-BE49-F238E27FC236}">
                <a16:creationId xmlns:a16="http://schemas.microsoft.com/office/drawing/2014/main" xmlns="" id="{064760FB-7977-4796-9B5F-920406A96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1555750"/>
            <a:ext cx="72358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490DE2-3BD7-41CF-9661-6F319842EE1D}"/>
              </a:ext>
            </a:extLst>
          </p:cNvPr>
          <p:cNvSpPr txBox="1"/>
          <p:nvPr/>
        </p:nvSpPr>
        <p:spPr>
          <a:xfrm>
            <a:off x="6770688" y="5102225"/>
            <a:ext cx="1281112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челюсти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A3422DD4-0C6B-48AA-A944-27DEADFFC673}"/>
              </a:ext>
            </a:extLst>
          </p:cNvPr>
          <p:cNvCxnSpPr/>
          <p:nvPr/>
        </p:nvCxnSpPr>
        <p:spPr>
          <a:xfrm flipH="1" flipV="1">
            <a:off x="4500563" y="4292600"/>
            <a:ext cx="2016125" cy="809625"/>
          </a:xfrm>
          <a:prstGeom prst="straightConnector1">
            <a:avLst/>
          </a:prstGeom>
          <a:ln w="603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>
            <a:extLst>
              <a:ext uri="{FF2B5EF4-FFF2-40B4-BE49-F238E27FC236}">
                <a16:creationId xmlns:a16="http://schemas.microsoft.com/office/drawing/2014/main" xmlns="" id="{80BC50B1-5AF3-4EBF-A6CF-99810455B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76250"/>
            <a:ext cx="77755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Головоногие могут жить </a:t>
            </a:r>
            <a:r>
              <a:rPr lang="ru-RU" altLang="ru-RU" sz="2200" b="1">
                <a:solidFill>
                  <a:srgbClr val="800000"/>
                </a:solidFill>
              </a:rPr>
              <a:t>только в соленой воде</a:t>
            </a:r>
            <a:r>
              <a:rPr lang="ru-RU" altLang="ru-RU" sz="2000"/>
              <a:t>, все они обитают </a:t>
            </a:r>
            <a:r>
              <a:rPr lang="ru-RU" altLang="ru-RU" sz="2200" b="1">
                <a:solidFill>
                  <a:srgbClr val="800000"/>
                </a:solidFill>
              </a:rPr>
              <a:t>в морях и океанах</a:t>
            </a:r>
          </a:p>
        </p:txBody>
      </p:sp>
      <p:pic>
        <p:nvPicPr>
          <p:cNvPr id="45059" name="Рисунок 2">
            <a:extLst>
              <a:ext uri="{FF2B5EF4-FFF2-40B4-BE49-F238E27FC236}">
                <a16:creationId xmlns:a16="http://schemas.microsoft.com/office/drawing/2014/main" xmlns="" id="{3174E624-DA31-477A-A3BC-B4307FC70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" b="7825"/>
          <a:stretch>
            <a:fillRect/>
          </a:stretch>
        </p:blipFill>
        <p:spPr bwMode="auto">
          <a:xfrm>
            <a:off x="0" y="1412875"/>
            <a:ext cx="91440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4">
            <a:extLst>
              <a:ext uri="{FF2B5EF4-FFF2-40B4-BE49-F238E27FC236}">
                <a16:creationId xmlns:a16="http://schemas.microsoft.com/office/drawing/2014/main" xmlns="" id="{959A26C9-CEB1-4C45-8793-96C5E6693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188913"/>
            <a:ext cx="84899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Самые крупные головоногие моллюски живут в океане на больших глубинах, поэтому люди с ними встречаются редко. Но это не помешало им на протяжении многих столетий слагать легенды об ужасных морских чудищах – гигантских спрутах</a:t>
            </a:r>
          </a:p>
        </p:txBody>
      </p:sp>
      <p:pic>
        <p:nvPicPr>
          <p:cNvPr id="46083" name="Рисунок 2">
            <a:extLst>
              <a:ext uri="{FF2B5EF4-FFF2-40B4-BE49-F238E27FC236}">
                <a16:creationId xmlns:a16="http://schemas.microsoft.com/office/drawing/2014/main" xmlns="" id="{0762D5C9-CBD1-4CCE-A6EF-2E56751AB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28788"/>
            <a:ext cx="619125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2">
            <a:extLst>
              <a:ext uri="{FF2B5EF4-FFF2-40B4-BE49-F238E27FC236}">
                <a16:creationId xmlns:a16="http://schemas.microsoft.com/office/drawing/2014/main" xmlns="" id="{71B029B7-F602-49C6-9B68-FDCC5B8AF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5025"/>
            <a:ext cx="91440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4">
            <a:extLst>
              <a:ext uri="{FF2B5EF4-FFF2-40B4-BE49-F238E27FC236}">
                <a16:creationId xmlns:a16="http://schemas.microsoft.com/office/drawing/2014/main" xmlns="" id="{3598591F-A9C6-4BC1-877B-F35050745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115888"/>
            <a:ext cx="84899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На самом деле, гигантские кальмары на судна, конечно, не нападают, так же, как и на людей. Они ловят рыбу и других животных. Однако, когда эти гиганты случайно попадают в сети рыбаков, их размеры действительно производят сильное впечатление. Самый крупный кальмар, пойманный людьми и измеренный, в длину достигал 17 метров, то есть мог спокойно постучать щупальцами в окно 5 этажа.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>
            <a:extLst>
              <a:ext uri="{FF2B5EF4-FFF2-40B4-BE49-F238E27FC236}">
                <a16:creationId xmlns:a16="http://schemas.microsoft.com/office/drawing/2014/main" xmlns="" id="{6534FCCF-9E42-4516-9514-0DB7310EF4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275"/>
            <a:ext cx="8229600" cy="1143000"/>
          </a:xfrm>
        </p:spPr>
        <p:txBody>
          <a:bodyPr/>
          <a:lstStyle/>
          <a:p>
            <a:r>
              <a:rPr lang="ru-RU" altLang="ru-RU" b="1">
                <a:solidFill>
                  <a:srgbClr val="FF0000"/>
                </a:solidFill>
              </a:rPr>
              <a:t>Проверь себя!</a:t>
            </a:r>
          </a:p>
        </p:txBody>
      </p:sp>
      <p:grpSp>
        <p:nvGrpSpPr>
          <p:cNvPr id="48131" name="Группа 5">
            <a:extLst>
              <a:ext uri="{FF2B5EF4-FFF2-40B4-BE49-F238E27FC236}">
                <a16:creationId xmlns:a16="http://schemas.microsoft.com/office/drawing/2014/main" xmlns="" id="{92E6330D-045A-4D47-B76D-2978E4BE2525}"/>
              </a:ext>
            </a:extLst>
          </p:cNvPr>
          <p:cNvGrpSpPr>
            <a:grpSpLocks/>
          </p:cNvGrpSpPr>
          <p:nvPr/>
        </p:nvGrpSpPr>
        <p:grpSpPr bwMode="auto">
          <a:xfrm>
            <a:off x="2266950" y="1052513"/>
            <a:ext cx="4610100" cy="3840162"/>
            <a:chOff x="1619672" y="1389534"/>
            <a:chExt cx="5674940" cy="5279826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xmlns="" id="{5D547545-84E5-4D56-9B48-56883D461447}"/>
                </a:ext>
              </a:extLst>
            </p:cNvPr>
            <p:cNvSpPr/>
            <p:nvPr/>
          </p:nvSpPr>
          <p:spPr>
            <a:xfrm>
              <a:off x="4701415" y="2819168"/>
              <a:ext cx="936052" cy="8621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480BA702-B09E-44D9-BFCC-E7E48277CD85}"/>
                </a:ext>
              </a:extLst>
            </p:cNvPr>
            <p:cNvSpPr/>
            <p:nvPr/>
          </p:nvSpPr>
          <p:spPr>
            <a:xfrm>
              <a:off x="5168464" y="2854090"/>
              <a:ext cx="938007" cy="8643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2600026D-F3C6-4D88-925A-F2357DFDC336}"/>
                </a:ext>
              </a:extLst>
            </p:cNvPr>
            <p:cNvSpPr/>
            <p:nvPr/>
          </p:nvSpPr>
          <p:spPr>
            <a:xfrm rot="20220879">
              <a:off x="2706196" y="3663854"/>
              <a:ext cx="1377698" cy="8643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48136" name="Рисунок 2" descr="Изображение выглядит как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B137DE9-8F25-408A-B071-6C61FDAA0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3"/>
            <a:stretch>
              <a:fillRect/>
            </a:stretch>
          </p:blipFill>
          <p:spPr bwMode="auto">
            <a:xfrm>
              <a:off x="1619672" y="1389534"/>
              <a:ext cx="5674940" cy="5279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48079F29-29C3-4E72-A656-6D9E161FE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5484813"/>
            <a:ext cx="8229600" cy="6334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ru-RU" sz="2200" b="1" kern="0" dirty="0">
                <a:solidFill>
                  <a:srgbClr val="800000"/>
                </a:solidFill>
              </a:rPr>
              <a:t>Определи, к каким моллюскам – брюхоногим, двустворчатым или головоногим – относятся животные на следующих слайдах</a:t>
            </a:r>
            <a:r>
              <a:rPr lang="ru-RU" altLang="ru-RU" sz="2200" b="1" kern="0" dirty="0" smtClean="0">
                <a:solidFill>
                  <a:srgbClr val="800000"/>
                </a:solidFill>
              </a:rPr>
              <a:t>.</a:t>
            </a:r>
          </a:p>
          <a:p>
            <a:pPr>
              <a:defRPr/>
            </a:pPr>
            <a:r>
              <a:rPr lang="ru-RU" altLang="ru-RU" sz="2200" kern="0" dirty="0" smtClean="0">
                <a:solidFill>
                  <a:srgbClr val="800000"/>
                </a:solidFill>
              </a:rPr>
              <a:t>   </a:t>
            </a:r>
            <a:endParaRPr lang="ru-RU" altLang="ru-RU" sz="2200" kern="0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2">
            <a:extLst>
              <a:ext uri="{FF2B5EF4-FFF2-40B4-BE49-F238E27FC236}">
                <a16:creationId xmlns:a16="http://schemas.microsoft.com/office/drawing/2014/main" xmlns="" id="{6D0DDBF6-45BC-47F0-9E0C-A96A62145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3">
            <a:extLst>
              <a:ext uri="{FF2B5EF4-FFF2-40B4-BE49-F238E27FC236}">
                <a16:creationId xmlns:a16="http://schemas.microsoft.com/office/drawing/2014/main" xmlns="" id="{EF2DBD4F-26F8-4FC0-927A-B046BCAFA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92825"/>
            <a:ext cx="44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800000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2">
            <a:extLst>
              <a:ext uri="{FF2B5EF4-FFF2-40B4-BE49-F238E27FC236}">
                <a16:creationId xmlns:a16="http://schemas.microsoft.com/office/drawing/2014/main" xmlns="" id="{2BF1C26D-46FE-4C16-BD74-74E7D5422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3">
            <a:extLst>
              <a:ext uri="{FF2B5EF4-FFF2-40B4-BE49-F238E27FC236}">
                <a16:creationId xmlns:a16="http://schemas.microsoft.com/office/drawing/2014/main" xmlns="" id="{7191D5CC-700A-4905-9C5E-4BC2872E6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92825"/>
            <a:ext cx="44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800000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2">
            <a:extLst>
              <a:ext uri="{FF2B5EF4-FFF2-40B4-BE49-F238E27FC236}">
                <a16:creationId xmlns:a16="http://schemas.microsoft.com/office/drawing/2014/main" xmlns="" id="{A691E71B-0799-44F8-9D48-6AF252C8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3">
            <a:extLst>
              <a:ext uri="{FF2B5EF4-FFF2-40B4-BE49-F238E27FC236}">
                <a16:creationId xmlns:a16="http://schemas.microsoft.com/office/drawing/2014/main" xmlns="" id="{D2B68305-340A-4F2B-927D-7AAD17785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92825"/>
            <a:ext cx="44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800000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">
            <a:extLst>
              <a:ext uri="{FF2B5EF4-FFF2-40B4-BE49-F238E27FC236}">
                <a16:creationId xmlns:a16="http://schemas.microsoft.com/office/drawing/2014/main" xmlns="" id="{F0C97756-8D7F-41DF-84E2-87C8DB2CB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4813"/>
            <a:ext cx="8642350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800000"/>
                </a:solidFill>
              </a:rPr>
              <a:t>У моллюсков нет костей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100" b="1"/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/>
              <a:t>Их относят к беспозвоночным животным – у них нет скелета, нет позвоночника. Тело у моллюсков мягкое. В переводе с латыни – языка, на которым ученые дают названия живым организмам – «моллюск» как раз и означает «мягкий»</a:t>
            </a:r>
          </a:p>
        </p:txBody>
      </p:sp>
      <p:pic>
        <p:nvPicPr>
          <p:cNvPr id="6147" name="Рисунок 4" descr="Изображение выглядит как животное, стол, сидит, продук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1E601CA-4EAC-4BCA-805D-8F665B7F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9"/>
          <a:stretch>
            <a:fillRect/>
          </a:stretch>
        </p:blipFill>
        <p:spPr bwMode="auto">
          <a:xfrm>
            <a:off x="896938" y="2420938"/>
            <a:ext cx="73501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9EBF2623-D4AA-45B7-BD83-19711B28E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924175"/>
            <a:ext cx="17335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00000"/>
                </a:solidFill>
              </a:rPr>
              <a:t>Мягкое тело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B3EB4550-53B4-4889-9237-4EFC29DA32EA}"/>
              </a:ext>
            </a:extLst>
          </p:cNvPr>
          <p:cNvCxnSpPr>
            <a:cxnSpLocks/>
          </p:cNvCxnSpPr>
          <p:nvPr/>
        </p:nvCxnSpPr>
        <p:spPr>
          <a:xfrm>
            <a:off x="2484438" y="3325813"/>
            <a:ext cx="1800225" cy="2190750"/>
          </a:xfrm>
          <a:prstGeom prst="straightConnector1">
            <a:avLst/>
          </a:prstGeom>
          <a:ln w="60325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2">
            <a:extLst>
              <a:ext uri="{FF2B5EF4-FFF2-40B4-BE49-F238E27FC236}">
                <a16:creationId xmlns:a16="http://schemas.microsoft.com/office/drawing/2014/main" xmlns="" id="{C4A06241-F7EE-49FC-AA3E-97A94C5D2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3" b="5855"/>
          <a:stretch>
            <a:fillRect/>
          </a:stretch>
        </p:blipFill>
        <p:spPr bwMode="auto">
          <a:xfrm>
            <a:off x="-19050" y="0"/>
            <a:ext cx="91440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3">
            <a:extLst>
              <a:ext uri="{FF2B5EF4-FFF2-40B4-BE49-F238E27FC236}">
                <a16:creationId xmlns:a16="http://schemas.microsoft.com/office/drawing/2014/main" xmlns="" id="{2E5A7C83-A463-4617-8A65-2782B834E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92825"/>
            <a:ext cx="44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800000"/>
                </a:solidFill>
              </a:rPr>
              <a:t>4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2">
            <a:extLst>
              <a:ext uri="{FF2B5EF4-FFF2-40B4-BE49-F238E27FC236}">
                <a16:creationId xmlns:a16="http://schemas.microsoft.com/office/drawing/2014/main" xmlns="" id="{A9305AA2-C345-46E6-915D-6D64C74FA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3">
            <a:extLst>
              <a:ext uri="{FF2B5EF4-FFF2-40B4-BE49-F238E27FC236}">
                <a16:creationId xmlns:a16="http://schemas.microsoft.com/office/drawing/2014/main" xmlns="" id="{FA19C82F-122E-473B-BC08-591E03BFC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92825"/>
            <a:ext cx="44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800000"/>
                </a:solidFill>
              </a:rPr>
              <a:t>5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2">
            <a:extLst>
              <a:ext uri="{FF2B5EF4-FFF2-40B4-BE49-F238E27FC236}">
                <a16:creationId xmlns:a16="http://schemas.microsoft.com/office/drawing/2014/main" xmlns="" id="{06622EDA-0079-40C2-8A58-F1F10B246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0"/>
          <a:stretch>
            <a:fillRect/>
          </a:stretch>
        </p:blipFill>
        <p:spPr bwMode="auto">
          <a:xfrm>
            <a:off x="4763" y="-17463"/>
            <a:ext cx="9144000" cy="574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3">
            <a:extLst>
              <a:ext uri="{FF2B5EF4-FFF2-40B4-BE49-F238E27FC236}">
                <a16:creationId xmlns:a16="http://schemas.microsoft.com/office/drawing/2014/main" xmlns="" id="{658C5832-840F-415D-A9A7-6F85CC4B7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92825"/>
            <a:ext cx="44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800000"/>
                </a:solidFill>
              </a:rPr>
              <a:t>6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2">
            <a:extLst>
              <a:ext uri="{FF2B5EF4-FFF2-40B4-BE49-F238E27FC236}">
                <a16:creationId xmlns:a16="http://schemas.microsoft.com/office/drawing/2014/main" xmlns="" id="{02BF6187-C509-47F7-9E35-52506F997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7"/>
          <a:stretch>
            <a:fillRect/>
          </a:stretch>
        </p:blipFill>
        <p:spPr bwMode="auto">
          <a:xfrm>
            <a:off x="0" y="0"/>
            <a:ext cx="91440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3">
            <a:extLst>
              <a:ext uri="{FF2B5EF4-FFF2-40B4-BE49-F238E27FC236}">
                <a16:creationId xmlns:a16="http://schemas.microsoft.com/office/drawing/2014/main" xmlns="" id="{B5E97B6A-366F-4B6A-9AA1-9B9E9CBBC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92825"/>
            <a:ext cx="44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800000"/>
                </a:solidFill>
              </a:rPr>
              <a:t>7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2">
            <a:extLst>
              <a:ext uri="{FF2B5EF4-FFF2-40B4-BE49-F238E27FC236}">
                <a16:creationId xmlns:a16="http://schemas.microsoft.com/office/drawing/2014/main" xmlns="" id="{7F186DB6-80B8-4242-A732-BF7572070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3">
            <a:extLst>
              <a:ext uri="{FF2B5EF4-FFF2-40B4-BE49-F238E27FC236}">
                <a16:creationId xmlns:a16="http://schemas.microsoft.com/office/drawing/2014/main" xmlns="" id="{E16F16B6-282F-401E-89E3-029626548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92825"/>
            <a:ext cx="44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800000"/>
                </a:solidFill>
              </a:rPr>
              <a:t>8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2">
            <a:extLst>
              <a:ext uri="{FF2B5EF4-FFF2-40B4-BE49-F238E27FC236}">
                <a16:creationId xmlns:a16="http://schemas.microsoft.com/office/drawing/2014/main" xmlns="" id="{67EDE504-C036-490F-88F7-726F027E2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1"/>
          <a:stretch>
            <a:fillRect/>
          </a:stretch>
        </p:blipFill>
        <p:spPr bwMode="auto">
          <a:xfrm>
            <a:off x="0" y="0"/>
            <a:ext cx="9144000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3">
            <a:extLst>
              <a:ext uri="{FF2B5EF4-FFF2-40B4-BE49-F238E27FC236}">
                <a16:creationId xmlns:a16="http://schemas.microsoft.com/office/drawing/2014/main" xmlns="" id="{47C951AA-0D74-48AE-865D-8AD40F909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92825"/>
            <a:ext cx="44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800000"/>
                </a:solidFill>
              </a:rPr>
              <a:t>9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2">
            <a:extLst>
              <a:ext uri="{FF2B5EF4-FFF2-40B4-BE49-F238E27FC236}">
                <a16:creationId xmlns:a16="http://schemas.microsoft.com/office/drawing/2014/main" xmlns="" id="{F51F3966-6111-41DA-85D2-48D66D5C1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3">
            <a:extLst>
              <a:ext uri="{FF2B5EF4-FFF2-40B4-BE49-F238E27FC236}">
                <a16:creationId xmlns:a16="http://schemas.microsoft.com/office/drawing/2014/main" xmlns="" id="{1B8E0FF9-FA9A-443C-AF27-03DF74AB5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92825"/>
            <a:ext cx="696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800000"/>
                </a:solidFill>
              </a:rPr>
              <a:t>10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3">
            <a:extLst>
              <a:ext uri="{FF2B5EF4-FFF2-40B4-BE49-F238E27FC236}">
                <a16:creationId xmlns:a16="http://schemas.microsoft.com/office/drawing/2014/main" xmlns="" id="{7D780F94-F190-452F-9639-DB2B7F540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" b="6125"/>
          <a:stretch>
            <a:fillRect/>
          </a:stretch>
        </p:blipFill>
        <p:spPr bwMode="auto">
          <a:xfrm>
            <a:off x="0" y="0"/>
            <a:ext cx="9144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4">
            <a:extLst>
              <a:ext uri="{FF2B5EF4-FFF2-40B4-BE49-F238E27FC236}">
                <a16:creationId xmlns:a16="http://schemas.microsoft.com/office/drawing/2014/main" xmlns="" id="{BAC583D8-1421-4879-9718-295194CFB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92825"/>
            <a:ext cx="671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800000"/>
                </a:solidFill>
              </a:rPr>
              <a:t>11</a:t>
            </a:r>
          </a:p>
        </p:txBody>
      </p:sp>
      <p:sp>
        <p:nvSpPr>
          <p:cNvPr id="59396" name="TextBox 5">
            <a:extLst>
              <a:ext uri="{FF2B5EF4-FFF2-40B4-BE49-F238E27FC236}">
                <a16:creationId xmlns:a16="http://schemas.microsoft.com/office/drawing/2014/main" xmlns="" id="{DAF87A2F-C55C-4992-9515-B17469935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123825"/>
            <a:ext cx="5019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FF0000"/>
                </a:solidFill>
              </a:rPr>
              <a:t>Внимание! Сложно!!!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>
            <a:extLst>
              <a:ext uri="{FF2B5EF4-FFF2-40B4-BE49-F238E27FC236}">
                <a16:creationId xmlns:a16="http://schemas.microsoft.com/office/drawing/2014/main" xmlns="" id="{E2AFD98F-73D9-476C-AE56-FCF9A83E18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633412"/>
          </a:xfrm>
        </p:spPr>
        <p:txBody>
          <a:bodyPr/>
          <a:lstStyle/>
          <a:p>
            <a:r>
              <a:rPr lang="ru-RU" altLang="ru-RU" sz="2200" b="1">
                <a:solidFill>
                  <a:srgbClr val="800000"/>
                </a:solidFill>
              </a:rPr>
              <a:t>Вот так выглядит «язык» улитки под микроскопом</a:t>
            </a:r>
          </a:p>
        </p:txBody>
      </p:sp>
      <p:pic>
        <p:nvPicPr>
          <p:cNvPr id="60419" name="Рисунок 3">
            <a:extLst>
              <a:ext uri="{FF2B5EF4-FFF2-40B4-BE49-F238E27FC236}">
                <a16:creationId xmlns:a16="http://schemas.microsoft.com/office/drawing/2014/main" xmlns="" id="{28492BB5-D6DC-4934-8133-79695D48B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r="2757"/>
          <a:stretch>
            <a:fillRect/>
          </a:stretch>
        </p:blipFill>
        <p:spPr bwMode="auto">
          <a:xfrm>
            <a:off x="0" y="1020763"/>
            <a:ext cx="9144000" cy="583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C0E616CB-36AE-4F31-BF20-4D24E58A8FC5}"/>
              </a:ext>
            </a:extLst>
          </p:cNvPr>
          <p:cNvSpPr/>
          <p:nvPr/>
        </p:nvSpPr>
        <p:spPr>
          <a:xfrm>
            <a:off x="6588224" y="5837237"/>
            <a:ext cx="2088232" cy="820960"/>
          </a:xfrm>
          <a:prstGeom prst="roundRect">
            <a:avLst/>
          </a:prstGeom>
          <a:solidFill>
            <a:srgbClr val="FFFF00"/>
          </a:solidFill>
          <a:ln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>
                <a:solidFill>
                  <a:srgbClr val="003300"/>
                </a:solidFill>
              </a:rPr>
              <a:t>Вернуться обратно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xmlns="" id="{F7548DAA-3AF4-4B7B-998D-0F6B9E182C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777875"/>
          </a:xfrm>
        </p:spPr>
        <p:txBody>
          <a:bodyPr/>
          <a:lstStyle/>
          <a:p>
            <a:r>
              <a:rPr lang="ru-RU" altLang="ru-RU" sz="2800" b="1">
                <a:solidFill>
                  <a:srgbClr val="800000"/>
                </a:solidFill>
              </a:rPr>
              <a:t>Вспомни, кто из этих животных относится </a:t>
            </a:r>
            <a:br>
              <a:rPr lang="ru-RU" altLang="ru-RU" sz="2800" b="1">
                <a:solidFill>
                  <a:srgbClr val="800000"/>
                </a:solidFill>
              </a:rPr>
            </a:br>
            <a:r>
              <a:rPr lang="ru-RU" altLang="ru-RU" sz="2800" b="1">
                <a:solidFill>
                  <a:srgbClr val="800000"/>
                </a:solidFill>
              </a:rPr>
              <a:t>к беспозвоночным</a:t>
            </a:r>
          </a:p>
        </p:txBody>
      </p:sp>
      <p:pic>
        <p:nvPicPr>
          <p:cNvPr id="7171" name="Рисунок 4" descr="Изображение выглядит как животное, улитка, сидит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342420F8-99D5-40AA-A953-8B287EE09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5" b="8678"/>
          <a:stretch>
            <a:fillRect/>
          </a:stretch>
        </p:blipFill>
        <p:spPr bwMode="auto">
          <a:xfrm>
            <a:off x="0" y="1341438"/>
            <a:ext cx="32353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8" descr="Изображение выглядит как насекомое, животное, собака, коричнев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A1DC8C5-9F8F-453B-9123-804EF506B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176713"/>
            <a:ext cx="27844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Изображение выглядит как птица, внешний, сидит, высоко расположен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809ED16A-6E40-47E2-9162-01CC3CA82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/>
          <a:stretch>
            <a:fillRect/>
          </a:stretch>
        </p:blipFill>
        <p:spPr bwMode="auto">
          <a:xfrm>
            <a:off x="0" y="4195763"/>
            <a:ext cx="25638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Изображение выглядит как животное, рептилия, внешний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329ECF3-2F63-45E3-9EEE-41E2AE56C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" t="22232" r="22108" b="8974"/>
          <a:stretch>
            <a:fillRect/>
          </a:stretch>
        </p:blipFill>
        <p:spPr bwMode="auto">
          <a:xfrm>
            <a:off x="2676525" y="4195763"/>
            <a:ext cx="35115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Рисунок 22" descr="Изображение выглядит как животное, паук, зеленый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A8400CB-331A-411D-AA41-005190560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6" b="6058"/>
          <a:stretch>
            <a:fillRect/>
          </a:stretch>
        </p:blipFill>
        <p:spPr bwMode="auto">
          <a:xfrm>
            <a:off x="3375025" y="1341438"/>
            <a:ext cx="2116138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6" descr="Изображение выглядит как животное, рептилия, внешний, черепах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FDDE73C-F244-41AA-AB7F-2AC51A421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8" r="15344"/>
          <a:stretch>
            <a:fillRect/>
          </a:stretch>
        </p:blipFill>
        <p:spPr bwMode="auto">
          <a:xfrm>
            <a:off x="5629275" y="1317625"/>
            <a:ext cx="34925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Box 37">
            <a:extLst>
              <a:ext uri="{FF2B5EF4-FFF2-40B4-BE49-F238E27FC236}">
                <a16:creationId xmlns:a16="http://schemas.microsoft.com/office/drawing/2014/main" xmlns="" id="{0014D29D-3EF4-4158-825D-5E7180FB7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00438"/>
            <a:ext cx="3235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00000"/>
                </a:solidFill>
              </a:rPr>
              <a:t>улитка</a:t>
            </a:r>
          </a:p>
        </p:txBody>
      </p:sp>
      <p:sp>
        <p:nvSpPr>
          <p:cNvPr id="7178" name="TextBox 38">
            <a:extLst>
              <a:ext uri="{FF2B5EF4-FFF2-40B4-BE49-F238E27FC236}">
                <a16:creationId xmlns:a16="http://schemas.microsoft.com/office/drawing/2014/main" xmlns="" id="{86D56735-738B-499A-BCC5-0A5D5891F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025" y="3502025"/>
            <a:ext cx="2081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00000"/>
                </a:solidFill>
              </a:rPr>
              <a:t>паук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C0ABAE5-A622-4DC5-9C29-31B8377BC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5" y="3500438"/>
            <a:ext cx="349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00000"/>
                </a:solidFill>
              </a:rPr>
              <a:t>черепаха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D92986F-CA4C-4F70-AD00-8BDD221C8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84925"/>
            <a:ext cx="256381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00000"/>
                </a:solidFill>
              </a:rPr>
              <a:t>птица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6451C8-24E5-4614-9678-BE4BF0ACF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525" y="6386513"/>
            <a:ext cx="3511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00000"/>
                </a:solidFill>
              </a:rPr>
              <a:t>змея</a:t>
            </a:r>
          </a:p>
        </p:txBody>
      </p:sp>
      <p:sp>
        <p:nvSpPr>
          <p:cNvPr id="7182" name="TextBox 42">
            <a:extLst>
              <a:ext uri="{FF2B5EF4-FFF2-40B4-BE49-F238E27FC236}">
                <a16:creationId xmlns:a16="http://schemas.microsoft.com/office/drawing/2014/main" xmlns="" id="{B576C5A0-E6DF-48BB-8162-B2FDBA67B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6384925"/>
            <a:ext cx="278447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00000"/>
                </a:solidFill>
              </a:rPr>
              <a:t>жук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6" descr="Изображение выглядит как животное, внешний, скала, птиц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6ABA27C-1F75-44B0-A4E2-A62545284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54163"/>
            <a:ext cx="4751387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>
            <a:extLst>
              <a:ext uri="{FF2B5EF4-FFF2-40B4-BE49-F238E27FC236}">
                <a16:creationId xmlns:a16="http://schemas.microsoft.com/office/drawing/2014/main" xmlns="" id="{CF8EA7BD-9FDA-4DE0-AD26-9EFF92D44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6423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800000"/>
                </a:solidFill>
              </a:rPr>
              <a:t>У большинства моллюсков есть раковина</a:t>
            </a:r>
          </a:p>
        </p:txBody>
      </p:sp>
      <p:sp>
        <p:nvSpPr>
          <p:cNvPr id="8196" name="TextBox 3">
            <a:extLst>
              <a:ext uri="{FF2B5EF4-FFF2-40B4-BE49-F238E27FC236}">
                <a16:creationId xmlns:a16="http://schemas.microsoft.com/office/drawing/2014/main" xmlns="" id="{D59D0059-8B44-4849-89D6-7B1B1A1A1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765175"/>
            <a:ext cx="4297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00000"/>
                </a:solidFill>
              </a:rPr>
              <a:t>У некоторых она закручена спиралью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xmlns="" id="{C94C191E-272A-4763-90F2-1DA11FE31ADA}"/>
              </a:ext>
            </a:extLst>
          </p:cNvPr>
          <p:cNvCxnSpPr>
            <a:cxnSpLocks/>
          </p:cNvCxnSpPr>
          <p:nvPr/>
        </p:nvCxnSpPr>
        <p:spPr>
          <a:xfrm>
            <a:off x="2195513" y="1282700"/>
            <a:ext cx="227012" cy="1208088"/>
          </a:xfrm>
          <a:prstGeom prst="straightConnector1">
            <a:avLst/>
          </a:prstGeom>
          <a:ln w="60325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8" name="Рисунок 8" descr="Изображение выглядит как животное, стол, тарелка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0704104-F750-4861-9506-20F541B9A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7"/>
          <a:stretch>
            <a:fillRect/>
          </a:stretch>
        </p:blipFill>
        <p:spPr bwMode="auto">
          <a:xfrm>
            <a:off x="4756150" y="1554163"/>
            <a:ext cx="44021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11">
            <a:extLst>
              <a:ext uri="{FF2B5EF4-FFF2-40B4-BE49-F238E27FC236}">
                <a16:creationId xmlns:a16="http://schemas.microsoft.com/office/drawing/2014/main" xmlns="" id="{973E0947-3C6D-4E0F-A5D7-1CCD9F0A6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5014913"/>
            <a:ext cx="86407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800000"/>
                </a:solidFill>
              </a:rPr>
              <a:t>Как ты думаешь, зачем нужна раковина?</a:t>
            </a:r>
          </a:p>
        </p:txBody>
      </p:sp>
      <p:sp>
        <p:nvSpPr>
          <p:cNvPr id="8200" name="TextBox 13">
            <a:extLst>
              <a:ext uri="{FF2B5EF4-FFF2-40B4-BE49-F238E27FC236}">
                <a16:creationId xmlns:a16="http://schemas.microsoft.com/office/drawing/2014/main" xmlns="" id="{D0D9D42B-123D-49A7-903E-40436487A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765175"/>
            <a:ext cx="3756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00000"/>
                </a:solidFill>
              </a:rPr>
              <a:t>У других состоит из двух створок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5BFF076F-D8FE-4F32-B6DC-C4D192F9AAFB}"/>
              </a:ext>
            </a:extLst>
          </p:cNvPr>
          <p:cNvCxnSpPr>
            <a:cxnSpLocks/>
          </p:cNvCxnSpPr>
          <p:nvPr/>
        </p:nvCxnSpPr>
        <p:spPr>
          <a:xfrm>
            <a:off x="5918200" y="1282700"/>
            <a:ext cx="227013" cy="1208088"/>
          </a:xfrm>
          <a:prstGeom prst="straightConnector1">
            <a:avLst/>
          </a:prstGeom>
          <a:ln w="60325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C0A4558-3FD1-4368-9BB4-BE0BC1366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5514975"/>
            <a:ext cx="86185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800000"/>
                </a:solidFill>
              </a:rPr>
              <a:t>Действительно, раковина служит животным защитой от врагов.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/>
              <a:t>В случае опасности моллюск или захлопывает створки, или, если у него раковина-завиток, втягивает внутрь своё мягкое тело.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>
            <a:extLst>
              <a:ext uri="{FF2B5EF4-FFF2-40B4-BE49-F238E27FC236}">
                <a16:creationId xmlns:a16="http://schemas.microsoft.com/office/drawing/2014/main" xmlns="" id="{924D2470-B544-415F-BD0A-999BB3AE7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86423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800000"/>
                </a:solidFill>
              </a:rPr>
              <a:t>Однако раковина есть не у всех моллюсков</a:t>
            </a:r>
          </a:p>
        </p:txBody>
      </p:sp>
      <p:sp>
        <p:nvSpPr>
          <p:cNvPr id="9219" name="TextBox 2">
            <a:extLst>
              <a:ext uri="{FF2B5EF4-FFF2-40B4-BE49-F238E27FC236}">
                <a16:creationId xmlns:a16="http://schemas.microsoft.com/office/drawing/2014/main" xmlns="" id="{49439455-3C57-4E1F-96F2-AE6D0F505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704850"/>
            <a:ext cx="8618537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800000"/>
                </a:solidFill>
              </a:rPr>
              <a:t>Например, у нашего хорошего знакомого – </a:t>
            </a:r>
            <a:r>
              <a:rPr lang="ru-RU" altLang="ru-RU" sz="2200" b="1" dirty="0">
                <a:solidFill>
                  <a:srgbClr val="800000"/>
                </a:solidFill>
              </a:rPr>
              <a:t>слизня</a:t>
            </a:r>
            <a:r>
              <a:rPr lang="ru-RU" altLang="ru-RU" sz="2000" b="1" dirty="0">
                <a:solidFill>
                  <a:srgbClr val="800000"/>
                </a:solidFill>
              </a:rPr>
              <a:t> – от раковины осталась только маленькая твердая пластиночка, да и та скрыта под </a:t>
            </a:r>
            <a:r>
              <a:rPr lang="ru-RU" altLang="ru-RU" sz="2000" b="1" dirty="0" smtClean="0">
                <a:solidFill>
                  <a:srgbClr val="800000"/>
                </a:solidFill>
              </a:rPr>
              <a:t>кожей.</a:t>
            </a:r>
            <a:endParaRPr lang="ru-RU" altLang="ru-RU" sz="2000" b="1" dirty="0">
              <a:solidFill>
                <a:srgbClr val="800000"/>
              </a:solidFill>
            </a:endParaRPr>
          </a:p>
        </p:txBody>
      </p:sp>
      <p:pic>
        <p:nvPicPr>
          <p:cNvPr id="9220" name="Рисунок 5" descr="Изображение выглядит как животное, слизень, внешний, улит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7FCE770-35F9-46AA-8E0A-8D4E0767D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546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>
            <a:extLst>
              <a:ext uri="{FF2B5EF4-FFF2-40B4-BE49-F238E27FC236}">
                <a16:creationId xmlns:a16="http://schemas.microsoft.com/office/drawing/2014/main" xmlns="" id="{481B1632-0173-40C6-A75D-F9AB971A9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800000"/>
                </a:solidFill>
              </a:rPr>
              <a:t>В морях и океанах живёт много видов морских слизней.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800000"/>
                </a:solidFill>
              </a:rPr>
              <a:t>У них тоже нет раковин, зато </a:t>
            </a:r>
            <a:r>
              <a:rPr lang="ru-RU" altLang="ru-RU" sz="2200" b="1" dirty="0" smtClean="0">
                <a:solidFill>
                  <a:srgbClr val="800000"/>
                </a:solidFill>
              </a:rPr>
              <a:t>они </a:t>
            </a:r>
            <a:r>
              <a:rPr lang="ru-RU" altLang="ru-RU" sz="2200" b="1" dirty="0">
                <a:solidFill>
                  <a:srgbClr val="800000"/>
                </a:solidFill>
              </a:rPr>
              <a:t>очень ярко окрашены</a:t>
            </a:r>
          </a:p>
        </p:txBody>
      </p:sp>
      <p:pic>
        <p:nvPicPr>
          <p:cNvPr id="10243" name="Рисунок 3" descr="Изображение выглядит как животное, сидит, трава, си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1588886-8D80-4883-976C-DCB3B3DAE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2"/>
          <a:stretch>
            <a:fillRect/>
          </a:stretch>
        </p:blipFill>
        <p:spPr bwMode="auto">
          <a:xfrm>
            <a:off x="395288" y="995363"/>
            <a:ext cx="4097337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5" descr="Изображение выглядит как животное, торт, стол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88687F9-B7C4-4811-9A61-D6536F3DD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"/>
          <a:stretch>
            <a:fillRect/>
          </a:stretch>
        </p:blipFill>
        <p:spPr bwMode="auto">
          <a:xfrm>
            <a:off x="4676775" y="995363"/>
            <a:ext cx="40957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7" descr="Изображение выглядит как животное, зеленый, маленький, продук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07A9C26-2BDD-45E0-B1E2-D57D35A63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r="11099" b="7529"/>
          <a:stretch>
            <a:fillRect/>
          </a:stretch>
        </p:blipFill>
        <p:spPr bwMode="auto">
          <a:xfrm>
            <a:off x="404813" y="3911600"/>
            <a:ext cx="40957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11" descr="Изображение выглядит как внешний, животное, трава, пустыня&#10;&#10;Автоматически созданное описание">
            <a:extLst>
              <a:ext uri="{FF2B5EF4-FFF2-40B4-BE49-F238E27FC236}">
                <a16:creationId xmlns:a16="http://schemas.microsoft.com/office/drawing/2014/main" xmlns="" id="{ADDE0BC6-8876-4D38-8333-1D3C82CD5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911600"/>
            <a:ext cx="4097338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</TotalTime>
  <Words>1430</Words>
  <Application>Microsoft Office PowerPoint</Application>
  <PresentationFormat>Экран (4:3)</PresentationFormat>
  <Paragraphs>149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Оформление по умолчанию</vt:lpstr>
      <vt:lpstr>Моллюски</vt:lpstr>
      <vt:lpstr>Презентация PowerPoint</vt:lpstr>
      <vt:lpstr>Выбери фотографии моллюсков</vt:lpstr>
      <vt:lpstr>Презентация PowerPoint</vt:lpstr>
      <vt:lpstr>Презентация PowerPoint</vt:lpstr>
      <vt:lpstr>Вспомни, кто из этих животных относится  к беспозвоночным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вот, пожалуй, самый крупный брюхоногий моллюск.  Это гигантский трубач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Самый крупный двустворчатый моллюск называется тридакна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Проверь себя!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Вот так выглядит «язык» улитки под микроскопом</vt:lpstr>
    </vt:vector>
  </TitlesOfParts>
  <Company>Организация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ПО Зоо</cp:lastModifiedBy>
  <cp:revision>91</cp:revision>
  <dcterms:created xsi:type="dcterms:W3CDTF">2019-11-25T15:40:22Z</dcterms:created>
  <dcterms:modified xsi:type="dcterms:W3CDTF">2024-03-26T15:25:21Z</dcterms:modified>
</cp:coreProperties>
</file>