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65" r:id="rId6"/>
    <p:sldId id="267" r:id="rId7"/>
    <p:sldId id="266" r:id="rId8"/>
    <p:sldId id="268" r:id="rId9"/>
    <p:sldId id="270" r:id="rId10"/>
    <p:sldId id="269" r:id="rId11"/>
    <p:sldId id="271" r:id="rId12"/>
    <p:sldId id="259" r:id="rId13"/>
    <p:sldId id="260" r:id="rId14"/>
    <p:sldId id="261" r:id="rId15"/>
    <p:sldId id="262" r:id="rId16"/>
    <p:sldId id="263" r:id="rId17"/>
    <p:sldId id="273" r:id="rId18"/>
    <p:sldId id="276" r:id="rId19"/>
    <p:sldId id="275" r:id="rId20"/>
    <p:sldId id="277" r:id="rId21"/>
    <p:sldId id="278" r:id="rId22"/>
    <p:sldId id="280" r:id="rId23"/>
    <p:sldId id="279" r:id="rId24"/>
    <p:sldId id="274" r:id="rId25"/>
    <p:sldId id="281" r:id="rId26"/>
    <p:sldId id="282" r:id="rId27"/>
    <p:sldId id="285" r:id="rId28"/>
    <p:sldId id="289" r:id="rId29"/>
    <p:sldId id="286" r:id="rId30"/>
    <p:sldId id="288" r:id="rId31"/>
    <p:sldId id="290" r:id="rId32"/>
    <p:sldId id="283" r:id="rId33"/>
    <p:sldId id="291" r:id="rId34"/>
    <p:sldId id="292" r:id="rId35"/>
    <p:sldId id="287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37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5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4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7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8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58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8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24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4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39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02D3A-8C87-4FC2-8B92-B2192A21DE0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64D45-31A8-4273-AA68-481CC50D0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3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8325C4E-A1E6-40BE-B836-35418E5E2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43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63182E7-3C90-4DF3-BB95-FCA5CDCBB441}"/>
              </a:ext>
            </a:extLst>
          </p:cNvPr>
          <p:cNvSpPr/>
          <p:nvPr/>
        </p:nvSpPr>
        <p:spPr>
          <a:xfrm>
            <a:off x="-26197" y="0"/>
            <a:ext cx="9196393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6F3704-847A-48B6-9923-68FB93BAADFB}"/>
              </a:ext>
            </a:extLst>
          </p:cNvPr>
          <p:cNvSpPr txBox="1"/>
          <p:nvPr/>
        </p:nvSpPr>
        <p:spPr>
          <a:xfrm>
            <a:off x="26197" y="125536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Ракообразные и моллюски Ленинградской области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8641467E-ACC2-460A-A31A-BFD3D0A94E2F}"/>
              </a:ext>
            </a:extLst>
          </p:cNvPr>
          <p:cNvGrpSpPr/>
          <p:nvPr/>
        </p:nvGrpSpPr>
        <p:grpSpPr>
          <a:xfrm>
            <a:off x="-26197" y="3216693"/>
            <a:ext cx="5387686" cy="3915928"/>
            <a:chOff x="193965" y="2573195"/>
            <a:chExt cx="5387686" cy="3915928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D54816BD-D83F-4C70-9A38-FAF74AD9E736}"/>
                </a:ext>
              </a:extLst>
            </p:cNvPr>
            <p:cNvSpPr/>
            <p:nvPr/>
          </p:nvSpPr>
          <p:spPr>
            <a:xfrm rot="1433091">
              <a:off x="1316180" y="3096492"/>
              <a:ext cx="387927" cy="720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2B56FAB6-9E74-4D49-B6ED-6A13B9BC4ABE}"/>
                </a:ext>
              </a:extLst>
            </p:cNvPr>
            <p:cNvSpPr/>
            <p:nvPr/>
          </p:nvSpPr>
          <p:spPr>
            <a:xfrm rot="20746647">
              <a:off x="2555299" y="4084790"/>
              <a:ext cx="387927" cy="720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19B6EF44-E009-4864-91C7-C9A8B40188AE}"/>
                </a:ext>
              </a:extLst>
            </p:cNvPr>
            <p:cNvSpPr/>
            <p:nvPr/>
          </p:nvSpPr>
          <p:spPr>
            <a:xfrm rot="18493315">
              <a:off x="3983404" y="4856631"/>
              <a:ext cx="387927" cy="720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FF44D113-2F01-4200-916F-0EE6D095F122}"/>
                </a:ext>
              </a:extLst>
            </p:cNvPr>
            <p:cNvSpPr/>
            <p:nvPr/>
          </p:nvSpPr>
          <p:spPr>
            <a:xfrm rot="1433091">
              <a:off x="3635605" y="4792193"/>
              <a:ext cx="194440" cy="5580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2F0D71D4-534F-40DA-8628-C6BD6CEC240F}"/>
                </a:ext>
              </a:extLst>
            </p:cNvPr>
            <p:cNvSpPr/>
            <p:nvPr/>
          </p:nvSpPr>
          <p:spPr>
            <a:xfrm rot="18772088">
              <a:off x="3558935" y="4823897"/>
              <a:ext cx="194440" cy="5580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B1256E3C-E58F-46FE-BD8D-E0931CBC9B12}"/>
                </a:ext>
              </a:extLst>
            </p:cNvPr>
            <p:cNvSpPr/>
            <p:nvPr/>
          </p:nvSpPr>
          <p:spPr>
            <a:xfrm rot="21157559">
              <a:off x="3575732" y="5358969"/>
              <a:ext cx="147880" cy="2867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9C670970-074B-4780-8F78-AD57F591D4C6}"/>
                </a:ext>
              </a:extLst>
            </p:cNvPr>
            <p:cNvSpPr/>
            <p:nvPr/>
          </p:nvSpPr>
          <p:spPr>
            <a:xfrm rot="20139689">
              <a:off x="2821742" y="4225771"/>
              <a:ext cx="387927" cy="720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4C98A2E8-327B-4F9F-ACDD-967C4582BF57}"/>
                </a:ext>
              </a:extLst>
            </p:cNvPr>
            <p:cNvSpPr/>
            <p:nvPr/>
          </p:nvSpPr>
          <p:spPr>
            <a:xfrm rot="705698">
              <a:off x="2462735" y="3896724"/>
              <a:ext cx="387927" cy="720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5BD9C8B-CD3B-4E0C-A66E-6AFA65E7C3A7}"/>
                </a:ext>
              </a:extLst>
            </p:cNvPr>
            <p:cNvSpPr/>
            <p:nvPr/>
          </p:nvSpPr>
          <p:spPr>
            <a:xfrm rot="18642903">
              <a:off x="1645353" y="4146689"/>
              <a:ext cx="308921" cy="5689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C6304864-CF98-4C35-8CC2-E3F866CD0C75}"/>
                </a:ext>
              </a:extLst>
            </p:cNvPr>
            <p:cNvSpPr/>
            <p:nvPr/>
          </p:nvSpPr>
          <p:spPr>
            <a:xfrm rot="17122101">
              <a:off x="3749639" y="4682657"/>
              <a:ext cx="131326" cy="40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0CAE20D2-96FF-4DD5-B685-126B536D189E}"/>
                </a:ext>
              </a:extLst>
            </p:cNvPr>
            <p:cNvSpPr/>
            <p:nvPr/>
          </p:nvSpPr>
          <p:spPr>
            <a:xfrm rot="1360327">
              <a:off x="2012890" y="3689466"/>
              <a:ext cx="191658" cy="338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9ECEF7DE-819B-4213-A54B-9FC8F5688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65" y="2573195"/>
              <a:ext cx="5387686" cy="3915928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1B61F60E-962F-4E98-96F8-CAFD058051E0}"/>
              </a:ext>
            </a:extLst>
          </p:cNvPr>
          <p:cNvGrpSpPr/>
          <p:nvPr/>
        </p:nvGrpSpPr>
        <p:grpSpPr>
          <a:xfrm>
            <a:off x="6101534" y="4290118"/>
            <a:ext cx="2639402" cy="2586528"/>
            <a:chOff x="5024903" y="3675727"/>
            <a:chExt cx="2729477" cy="2729477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C0485C4-0BFA-4EFD-B748-547EF95C2F6B}"/>
                </a:ext>
              </a:extLst>
            </p:cNvPr>
            <p:cNvSpPr/>
            <p:nvPr/>
          </p:nvSpPr>
          <p:spPr>
            <a:xfrm>
              <a:off x="6151418" y="5040465"/>
              <a:ext cx="966927" cy="10278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8969A04-EE8D-41D8-B923-A81BA35DAF58}"/>
                </a:ext>
              </a:extLst>
            </p:cNvPr>
            <p:cNvSpPr/>
            <p:nvPr/>
          </p:nvSpPr>
          <p:spPr>
            <a:xfrm rot="724857">
              <a:off x="5323957" y="5124718"/>
              <a:ext cx="413395" cy="81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522A7C5-47BA-4DE4-87ED-74B86E285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903" y="3675727"/>
              <a:ext cx="2729477" cy="2729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26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158C88EC-F8AB-432D-A239-5897C1801DA1}"/>
              </a:ext>
            </a:extLst>
          </p:cNvPr>
          <p:cNvGrpSpPr/>
          <p:nvPr/>
        </p:nvGrpSpPr>
        <p:grpSpPr>
          <a:xfrm>
            <a:off x="0" y="579839"/>
            <a:ext cx="9144000" cy="6278162"/>
            <a:chOff x="1000125" y="790575"/>
            <a:chExt cx="7146348" cy="5277716"/>
          </a:xfrm>
          <a:blipFill>
            <a:blip r:embed="rId2"/>
            <a:tile tx="0" ty="0" sx="100000" sy="100000" flip="none" algn="tl"/>
          </a:blipFill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34AB80EF-20C7-4779-B71F-8FDB1A0F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25" y="790575"/>
              <a:ext cx="7143750" cy="5276850"/>
            </a:xfrm>
            <a:prstGeom prst="rect">
              <a:avLst/>
            </a:prstGeom>
            <a:grpFill/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156E566F-8740-424B-B9F2-B26653771A40}"/>
                </a:ext>
              </a:extLst>
            </p:cNvPr>
            <p:cNvSpPr/>
            <p:nvPr/>
          </p:nvSpPr>
          <p:spPr>
            <a:xfrm>
              <a:off x="5680364" y="5777345"/>
              <a:ext cx="2466109" cy="290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25CF9DE-51A9-4489-9FBB-6808A8BE6468}"/>
              </a:ext>
            </a:extLst>
          </p:cNvPr>
          <p:cNvSpPr/>
          <p:nvPr/>
        </p:nvSpPr>
        <p:spPr>
          <a:xfrm>
            <a:off x="268501" y="110453"/>
            <a:ext cx="8603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Самки циклопов носят своих будущих детей на себе</a:t>
            </a:r>
          </a:p>
        </p:txBody>
      </p:sp>
    </p:spTree>
    <p:extLst>
      <p:ext uri="{BB962C8B-B14F-4D97-AF65-F5344CB8AC3E}">
        <p14:creationId xmlns:p14="http://schemas.microsoft.com/office/powerpoint/2010/main" val="2423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DBE792-4CD7-4F9E-8D81-E5653EDA2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/>
          <a:stretch/>
        </p:blipFill>
        <p:spPr>
          <a:xfrm>
            <a:off x="-11005" y="914400"/>
            <a:ext cx="9155005" cy="5943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7DF7343-AA62-4EE5-A03F-43C2E9AB8AE9}"/>
              </a:ext>
            </a:extLst>
          </p:cNvPr>
          <p:cNvSpPr/>
          <p:nvPr/>
        </p:nvSpPr>
        <p:spPr>
          <a:xfrm>
            <a:off x="304799" y="68892"/>
            <a:ext cx="8603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Дафнии и циклопы – излюбленная пища многих рыб и других животных, питающихся планктоном.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3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98FB46-26AA-4EAA-87AE-5DBBE0063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14318"/>
          <a:stretch/>
        </p:blipFill>
        <p:spPr>
          <a:xfrm>
            <a:off x="0" y="2175164"/>
            <a:ext cx="9144000" cy="4682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46197-F326-4270-B6FD-3BA741F1CA2A}"/>
              </a:ext>
            </a:extLst>
          </p:cNvPr>
          <p:cNvSpPr txBox="1"/>
          <p:nvPr/>
        </p:nvSpPr>
        <p:spPr>
          <a:xfrm>
            <a:off x="200891" y="124690"/>
            <a:ext cx="8742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Мокрицы обитают на суше, однако стараются все-таки держаться во влажных местах. Эти маленькие (а длина взрослой мокрицы – около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см) существа малозаметны, так как серый хитиновый панцирь маскирует их на фоне почвы, но они выполняют очень важную роль в природе: мокрицы в основном питаются «мёртвым» веществом – опавшими листьями и т.д.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3E6555-83A9-462F-9E89-0EA6504276BB}"/>
              </a:ext>
            </a:extLst>
          </p:cNvPr>
          <p:cNvSpPr txBox="1"/>
          <p:nvPr/>
        </p:nvSpPr>
        <p:spPr>
          <a:xfrm>
            <a:off x="214746" y="2202870"/>
            <a:ext cx="3875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Обыкновенная мокрица</a:t>
            </a:r>
          </a:p>
        </p:txBody>
      </p:sp>
    </p:spTree>
    <p:extLst>
      <p:ext uri="{BB962C8B-B14F-4D97-AF65-F5344CB8AC3E}">
        <p14:creationId xmlns:p14="http://schemas.microsoft.com/office/powerpoint/2010/main" val="26148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9E6EF1-BF74-4AC8-A75C-D09057F71F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" b="2499"/>
          <a:stretch/>
        </p:blipFill>
        <p:spPr>
          <a:xfrm>
            <a:off x="0" y="1288473"/>
            <a:ext cx="9144000" cy="5569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E63738-5238-446D-A5F3-11E186E81C6D}"/>
              </a:ext>
            </a:extLst>
          </p:cNvPr>
          <p:cNvSpPr txBox="1"/>
          <p:nvPr/>
        </p:nvSpPr>
        <p:spPr>
          <a:xfrm>
            <a:off x="200891" y="124690"/>
            <a:ext cx="874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все ракообразные, взрослея, мокрицы линяют, сбрасывая старый панцирь. Некоторое время, пока новый панцирь ещё не затвердел, мокрица может расти.</a:t>
            </a:r>
          </a:p>
        </p:txBody>
      </p:sp>
    </p:spTree>
    <p:extLst>
      <p:ext uri="{BB962C8B-B14F-4D97-AF65-F5344CB8AC3E}">
        <p14:creationId xmlns:p14="http://schemas.microsoft.com/office/powerpoint/2010/main" val="12040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0D1B85-32CE-4D27-87E8-73402CDBD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2"/>
          <a:stretch/>
        </p:blipFill>
        <p:spPr>
          <a:xfrm>
            <a:off x="0" y="1953491"/>
            <a:ext cx="9123564" cy="4904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051F7F-3EFB-453D-9AB8-13278271B833}"/>
              </a:ext>
            </a:extLst>
          </p:cNvPr>
          <p:cNvSpPr txBox="1"/>
          <p:nvPr/>
        </p:nvSpPr>
        <p:spPr>
          <a:xfrm>
            <a:off x="200891" y="166255"/>
            <a:ext cx="87422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мокрицу можно под опавшими листьями или под поваленным бревном. Встречаются эти животные и во влажных подвалах, и даже в квартирах. Дело в том, что мокрицы – очень деятельные существа, и во время своих ночных блужданий (а активны они в основном ночью) могут забрести довольно далеко от уютных влажных помещений.</a:t>
            </a:r>
          </a:p>
        </p:txBody>
      </p:sp>
    </p:spTree>
    <p:extLst>
      <p:ext uri="{BB962C8B-B14F-4D97-AF65-F5344CB8AC3E}">
        <p14:creationId xmlns:p14="http://schemas.microsoft.com/office/powerpoint/2010/main" val="16445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5BF409-96F1-4BFF-A714-19AEEC244D15}"/>
              </a:ext>
            </a:extLst>
          </p:cNvPr>
          <p:cNvSpPr txBox="1"/>
          <p:nvPr/>
        </p:nvSpPr>
        <p:spPr>
          <a:xfrm>
            <a:off x="200891" y="124690"/>
            <a:ext cx="8742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эта мокрица называется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мокрица броненосец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 нее высокий панцирь, а, главное, она способна сворачиваться в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клубок.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A3E2B9D-C614-4999-AD5F-743743334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b="3838"/>
          <a:stretch/>
        </p:blipFill>
        <p:spPr>
          <a:xfrm>
            <a:off x="0" y="942109"/>
            <a:ext cx="9144000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9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F88A31-A9DE-4F90-90E4-0811C57A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2020" r="49293" b="53738"/>
          <a:stretch/>
        </p:blipFill>
        <p:spPr>
          <a:xfrm>
            <a:off x="3394364" y="1"/>
            <a:ext cx="3110509" cy="2840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60427E-0B30-4430-9544-62A2EF551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4" t="48910" r="2223" b="8082"/>
          <a:stretch/>
        </p:blipFill>
        <p:spPr>
          <a:xfrm>
            <a:off x="-34636" y="1"/>
            <a:ext cx="3255185" cy="28401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8F0EAE-9C55-4879-A324-D15A10A882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1" t="53884" r="5822" b="3398"/>
          <a:stretch/>
        </p:blipFill>
        <p:spPr>
          <a:xfrm>
            <a:off x="6677782" y="5162475"/>
            <a:ext cx="2466218" cy="1695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78E435D-9659-4A80-B616-2818F9132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942" r="50777" b="49515"/>
          <a:stretch/>
        </p:blipFill>
        <p:spPr>
          <a:xfrm>
            <a:off x="6671358" y="-24306"/>
            <a:ext cx="2472640" cy="1759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FD7DD4D-6BE6-4A04-AE21-E664C6898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3" t="1942" r="3558" b="51456"/>
          <a:stretch/>
        </p:blipFill>
        <p:spPr>
          <a:xfrm>
            <a:off x="6671359" y="1720412"/>
            <a:ext cx="2472641" cy="16955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9129A39-1DD9-49F2-AFA7-9E5BA51A6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53884" r="54140" b="3398"/>
          <a:stretch/>
        </p:blipFill>
        <p:spPr>
          <a:xfrm>
            <a:off x="6671359" y="3408218"/>
            <a:ext cx="2472639" cy="1759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910A03-5267-4A62-9E1E-C32F10ECB967}"/>
              </a:ext>
            </a:extLst>
          </p:cNvPr>
          <p:cNvSpPr txBox="1"/>
          <p:nvPr/>
        </p:nvSpPr>
        <p:spPr>
          <a:xfrm>
            <a:off x="207817" y="2975362"/>
            <a:ext cx="6297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Пластины хитинового панциря мокрицы соединены так, что животное может за секунду превратиться в тугой шарик, со всех сторон защищенных «броней». Так это существо ведёт себя, когда ему угрожает какая-то опасность. Своё название мокрицы получили в часть южноамериканского зверька броненосца, который поступает точно так же. Правда, панцирь у броненосца намного прочнее, зато у мокриц немного врагов. С удовольствием их едят только жабы, а вот остальные животные не особо расположены лакомиться мокрицами.</a:t>
            </a:r>
          </a:p>
        </p:txBody>
      </p:sp>
    </p:spTree>
    <p:extLst>
      <p:ext uri="{BB962C8B-B14F-4D97-AF65-F5344CB8AC3E}">
        <p14:creationId xmlns:p14="http://schemas.microsoft.com/office/powerpoint/2010/main" val="2833445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DC957A-E664-415E-9E26-BD9DFEE65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/>
          <a:stretch/>
        </p:blipFill>
        <p:spPr>
          <a:xfrm>
            <a:off x="0" y="1232686"/>
            <a:ext cx="9144000" cy="5625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924AD3-042E-4716-AB85-B1DA307D4CA9}"/>
              </a:ext>
            </a:extLst>
          </p:cNvPr>
          <p:cNvSpPr txBox="1"/>
          <p:nvPr/>
        </p:nvSpPr>
        <p:spPr>
          <a:xfrm>
            <a:off x="200891" y="83125"/>
            <a:ext cx="8742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окрестностях Петербурга можно встретить и водных,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наземных моллюсков (именно они объедают растения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нас на огородах!!!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9488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CC0D21-767C-49B9-BB64-645B831B0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690"/>
            <a:ext cx="9144000" cy="5971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F4538F-35AD-4016-AF91-479A19F19FE8}"/>
              </a:ext>
            </a:extLst>
          </p:cNvPr>
          <p:cNvSpPr txBox="1"/>
          <p:nvPr/>
        </p:nvSpPr>
        <p:spPr>
          <a:xfrm>
            <a:off x="200891" y="124690"/>
            <a:ext cx="874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дне реки или Финского залива вы можете заметить странные линии – это следы прогулок двустворчатых моллюсков</a:t>
            </a:r>
          </a:p>
        </p:txBody>
      </p:sp>
    </p:spTree>
    <p:extLst>
      <p:ext uri="{BB962C8B-B14F-4D97-AF65-F5344CB8AC3E}">
        <p14:creationId xmlns:p14="http://schemas.microsoft.com/office/powerpoint/2010/main" val="4283675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446B82-1E26-4A9D-817B-163E5672E2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/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C4FC62-6B2F-4296-993D-8401A90BB526}"/>
              </a:ext>
            </a:extLst>
          </p:cNvPr>
          <p:cNvSpPr txBox="1"/>
          <p:nvPr/>
        </p:nvSpPr>
        <p:spPr>
          <a:xfrm>
            <a:off x="6123709" y="207815"/>
            <a:ext cx="281247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Приоткрывая створки раковины, они высовывают свою единственную «ногу», и ползут, оставляя за собой чёткий след. Но стоит появиться какой-то опасности, створки раковины сразу же захлопываются. </a:t>
            </a:r>
          </a:p>
          <a:p>
            <a:pPr algn="ctr"/>
            <a:endParaRPr lang="ru-RU" sz="800" strike="sng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800" strike="sng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800" strike="sng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800" strike="sngStrik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Вообще раковина – это своеобразный паспорт этих моллюсков</a:t>
            </a:r>
          </a:p>
          <a:p>
            <a:pPr algn="ctr"/>
            <a:endParaRPr lang="ru-RU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1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DCAF7F-E6D1-4BFD-8C64-75FC7BD9D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372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A2B9FD-817E-4A78-9F6E-7C2542A44994}"/>
              </a:ext>
            </a:extLst>
          </p:cNvPr>
          <p:cNvSpPr txBox="1"/>
          <p:nvPr/>
        </p:nvSpPr>
        <p:spPr>
          <a:xfrm>
            <a:off x="200891" y="83125"/>
            <a:ext cx="8742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Ракообразных в Ленинградской области можно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встретить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водоёмах, и на суше, и даже в жилище человека. Познакомься с некоторыми из них.</a:t>
            </a:r>
          </a:p>
        </p:txBody>
      </p:sp>
    </p:spTree>
    <p:extLst>
      <p:ext uri="{BB962C8B-B14F-4D97-AF65-F5344CB8AC3E}">
        <p14:creationId xmlns:p14="http://schemas.microsoft.com/office/powerpoint/2010/main" val="1398988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C4FC62-6B2F-4296-993D-8401A90BB526}"/>
              </a:ext>
            </a:extLst>
          </p:cNvPr>
          <p:cNvSpPr txBox="1"/>
          <p:nvPr/>
        </p:nvSpPr>
        <p:spPr>
          <a:xfrm>
            <a:off x="263237" y="193961"/>
            <a:ext cx="874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Во-первых, по ней вы можете отличить перловиц и беззубок – самых крупных наших двустворчатых моллюсков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3BD3C6-FADE-4DF8-8DCA-DD05B4424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6110" r="3493" b="6979"/>
          <a:stretch/>
        </p:blipFill>
        <p:spPr>
          <a:xfrm>
            <a:off x="0" y="1080654"/>
            <a:ext cx="5043054" cy="577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58716A-6177-414C-A6E1-890E22268460}"/>
              </a:ext>
            </a:extLst>
          </p:cNvPr>
          <p:cNvSpPr txBox="1"/>
          <p:nvPr/>
        </p:nvSpPr>
        <p:spPr>
          <a:xfrm>
            <a:off x="5167745" y="942104"/>
            <a:ext cx="37747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перловиц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раковина удлиненная, а две створки соединяются благодаря небольшому «зубчику» - выросту на месте соединения створок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A5409-9774-4177-B7B6-49BA0226BA98}"/>
              </a:ext>
            </a:extLst>
          </p:cNvPr>
          <p:cNvSpPr txBox="1"/>
          <p:nvPr/>
        </p:nvSpPr>
        <p:spPr>
          <a:xfrm>
            <a:off x="5167745" y="2974307"/>
            <a:ext cx="292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Зубчик, который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соединяет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 створки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раковины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61096AB9-9E98-4B10-9E8C-01B2740D9B7D}"/>
              </a:ext>
            </a:extLst>
          </p:cNvPr>
          <p:cNvCxnSpPr>
            <a:cxnSpLocks/>
          </p:cNvCxnSpPr>
          <p:nvPr/>
        </p:nvCxnSpPr>
        <p:spPr>
          <a:xfrm flipH="1">
            <a:off x="4471224" y="3595553"/>
            <a:ext cx="696521" cy="0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65D6E7-64A2-4FD3-8183-8D678A788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7558"/>
          <a:stretch/>
        </p:blipFill>
        <p:spPr>
          <a:xfrm>
            <a:off x="5257228" y="4253345"/>
            <a:ext cx="3886772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12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C4CF13-2152-4A25-8C7B-73B98AAC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509"/>
            <a:ext cx="9144000" cy="4663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D91E05-FA7B-4B65-BCE0-0C21442C7824}"/>
              </a:ext>
            </a:extLst>
          </p:cNvPr>
          <p:cNvSpPr txBox="1"/>
          <p:nvPr/>
        </p:nvSpPr>
        <p:spPr>
          <a:xfrm>
            <a:off x="263238" y="134370"/>
            <a:ext cx="86313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беззубок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раковина более широкая, чем у перловиц. А свое название они получили вовсе не потому, что у них нет зубов (их действительно нет, но не только у беззубок, но и у перловиц – эти моллюски питаются планктоном, фильтруя воду)! Просто у них на раковине нет того самого «зубчика», а створки соединены упругой связкой, примерно, как обложка книги – переплетом.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68E4A-6AC9-4DB6-AC76-83A7259024F7}"/>
              </a:ext>
            </a:extLst>
          </p:cNvPr>
          <p:cNvSpPr txBox="1"/>
          <p:nvPr/>
        </p:nvSpPr>
        <p:spPr>
          <a:xfrm>
            <a:off x="7214426" y="4885146"/>
            <a:ext cx="1680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«Зубчика» на раковине нет!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999ADA40-417A-4B11-8766-1A61C57DCD2A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029200" y="4564927"/>
            <a:ext cx="2185226" cy="781884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56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39BBDE74-7B44-4A7E-8606-3C15921B998C}"/>
              </a:ext>
            </a:extLst>
          </p:cNvPr>
          <p:cNvGrpSpPr/>
          <p:nvPr/>
        </p:nvGrpSpPr>
        <p:grpSpPr>
          <a:xfrm>
            <a:off x="0" y="-2274"/>
            <a:ext cx="9144000" cy="6860274"/>
            <a:chOff x="0" y="-2274"/>
            <a:chExt cx="9144000" cy="686027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2BB5EDA0-2801-4D68-928E-B4A31D132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" r="7577"/>
            <a:stretch/>
          </p:blipFill>
          <p:spPr>
            <a:xfrm>
              <a:off x="0" y="-2274"/>
              <a:ext cx="9144000" cy="68602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6C93A35-17F1-45F3-BB7D-3E1D9B88AC90}"/>
                </a:ext>
              </a:extLst>
            </p:cNvPr>
            <p:cNvSpPr txBox="1"/>
            <p:nvPr/>
          </p:nvSpPr>
          <p:spPr>
            <a:xfrm>
              <a:off x="6923480" y="1560055"/>
              <a:ext cx="195728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Упругая связка, соединяющая створки раковины беззубки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xmlns="" id="{9E9134D5-BE7A-4CD6-A170-060E41DBD4D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4793673" y="2298719"/>
              <a:ext cx="2129807" cy="1261899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7758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B9CF94-73E1-441E-8BA2-182CB273D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938"/>
            <a:ext cx="9144000" cy="5773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5FB419-02EE-4E59-A201-B3E6D9F081E5}"/>
              </a:ext>
            </a:extLst>
          </p:cNvPr>
          <p:cNvSpPr txBox="1"/>
          <p:nvPr/>
        </p:nvSpPr>
        <p:spPr>
          <a:xfrm>
            <a:off x="200891" y="41565"/>
            <a:ext cx="874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Во-вторых, по раковине можно определить возраст моллюсков. Каждый год раковина растет вместе с хозяином, и на ней образуется новое кольцо. Сколько колец – столько лет!</a:t>
            </a:r>
          </a:p>
        </p:txBody>
      </p:sp>
    </p:spTree>
    <p:extLst>
      <p:ext uri="{BB962C8B-B14F-4D97-AF65-F5344CB8AC3E}">
        <p14:creationId xmlns:p14="http://schemas.microsoft.com/office/powerpoint/2010/main" val="1408146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F2EAFB-B5BB-4CED-BDEB-FAB38074B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>
          <a:xfrm>
            <a:off x="0" y="1239982"/>
            <a:ext cx="9144000" cy="5618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01269-EE5E-4044-BDFA-E8EFBFA8B717}"/>
              </a:ext>
            </a:extLst>
          </p:cNvPr>
          <p:cNvSpPr txBox="1"/>
          <p:nvPr/>
        </p:nvSpPr>
        <p:spPr>
          <a:xfrm>
            <a:off x="69273" y="117765"/>
            <a:ext cx="9005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живут моллюски довольно долго (если их, конечно, кто-нибудь не съест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), и могут вырасти до впечатляющих размеров – особенно беззубки. Но, увы, достигнуть почтенного возраста удается очень немногим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9BE526-8A9B-45B4-9D54-DCA9DCE3A91F}"/>
              </a:ext>
            </a:extLst>
          </p:cNvPr>
          <p:cNvSpPr txBox="1"/>
          <p:nvPr/>
        </p:nvSpPr>
        <p:spPr>
          <a:xfrm>
            <a:off x="5264727" y="1427016"/>
            <a:ext cx="35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Беззубка</a:t>
            </a:r>
          </a:p>
        </p:txBody>
      </p:sp>
    </p:spTree>
    <p:extLst>
      <p:ext uri="{BB962C8B-B14F-4D97-AF65-F5344CB8AC3E}">
        <p14:creationId xmlns:p14="http://schemas.microsoft.com/office/powerpoint/2010/main" val="3890660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5D9636-8805-4325-BCB9-8FE791728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 b="7677"/>
          <a:stretch/>
        </p:blipFill>
        <p:spPr>
          <a:xfrm>
            <a:off x="0" y="2840182"/>
            <a:ext cx="4869021" cy="40178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EEAF3A-F0DB-43E6-9749-57B0F1088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5229" r="18486"/>
          <a:stretch/>
        </p:blipFill>
        <p:spPr>
          <a:xfrm>
            <a:off x="5186362" y="2840182"/>
            <a:ext cx="3957638" cy="4017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143B8A-28CB-43FC-A294-9F27F6521EC1}"/>
              </a:ext>
            </a:extLst>
          </p:cNvPr>
          <p:cNvSpPr txBox="1"/>
          <p:nvPr/>
        </p:nvSpPr>
        <p:spPr>
          <a:xfrm>
            <a:off x="4141627" y="80638"/>
            <a:ext cx="486902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далеко не все двустворчатые моллюски, живущие в водоёмах Ленинградской области, могут достичь таких размеров.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раковины взрослого моллюска, который носит нежное название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речная горошинка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редко превышает 1 см.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7D261271-5409-4972-A13C-FB9224774F2B}"/>
              </a:ext>
            </a:extLst>
          </p:cNvPr>
          <p:cNvGrpSpPr/>
          <p:nvPr/>
        </p:nvGrpSpPr>
        <p:grpSpPr>
          <a:xfrm>
            <a:off x="142875" y="410637"/>
            <a:ext cx="3750251" cy="1838043"/>
            <a:chOff x="142875" y="369073"/>
            <a:chExt cx="3750251" cy="183804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1AB430C0-C754-4762-87C1-807007BB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22" y="378043"/>
              <a:ext cx="842688" cy="69898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0C404736-8B56-47B1-8980-867535981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2231" b="43381"/>
            <a:stretch/>
          </p:blipFill>
          <p:spPr>
            <a:xfrm>
              <a:off x="142875" y="894420"/>
              <a:ext cx="3750251" cy="131269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8751AC8-815C-4BA3-9E2C-B14F2C12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110" y="378043"/>
              <a:ext cx="842688" cy="69898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AE360096-70AF-42DA-B3F7-D2B4557E9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798" y="378043"/>
              <a:ext cx="842688" cy="69898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DAF1103A-E2D6-4DDF-94E4-133FB1352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486" y="369073"/>
              <a:ext cx="842688" cy="698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704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DD6FC2-D923-4ADD-90A1-CA6219581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>
            <a:off x="0" y="928255"/>
            <a:ext cx="9144000" cy="5929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43E218-B9AE-417B-BE16-935539DA0B54}"/>
              </a:ext>
            </a:extLst>
          </p:cNvPr>
          <p:cNvSpPr txBox="1"/>
          <p:nvPr/>
        </p:nvSpPr>
        <p:spPr>
          <a:xfrm>
            <a:off x="193963" y="117765"/>
            <a:ext cx="875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водоемах живут и брюхоногие моллюски – те, которых мы обычно называем «улитки»</a:t>
            </a:r>
          </a:p>
        </p:txBody>
      </p:sp>
    </p:spTree>
    <p:extLst>
      <p:ext uri="{BB962C8B-B14F-4D97-AF65-F5344CB8AC3E}">
        <p14:creationId xmlns:p14="http://schemas.microsoft.com/office/powerpoint/2010/main" val="424735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F702E1-A720-4B94-994E-23C2C0F81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4211" r="4242" b="11122"/>
          <a:stretch/>
        </p:blipFill>
        <p:spPr>
          <a:xfrm>
            <a:off x="0" y="936625"/>
            <a:ext cx="9144000" cy="5921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0E2E9D-7B8C-4728-BFCD-4E0E68184489}"/>
              </a:ext>
            </a:extLst>
          </p:cNvPr>
          <p:cNvSpPr txBox="1"/>
          <p:nvPr/>
        </p:nvSpPr>
        <p:spPr>
          <a:xfrm>
            <a:off x="193963" y="117765"/>
            <a:ext cx="8756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Пожалуй, чаще всего можно увидеть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обыкновенного прудовика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Этот довольно крупный моллюск питается в основном растениями</a:t>
            </a:r>
          </a:p>
        </p:txBody>
      </p:sp>
    </p:spTree>
    <p:extLst>
      <p:ext uri="{BB962C8B-B14F-4D97-AF65-F5344CB8AC3E}">
        <p14:creationId xmlns:p14="http://schemas.microsoft.com/office/powerpoint/2010/main" val="3065785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1DB005-A86A-476A-9486-78ED215EA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011"/>
            <a:ext cx="9144000" cy="5634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84920E-A45E-4261-9384-646E24F022E5}"/>
              </a:ext>
            </a:extLst>
          </p:cNvPr>
          <p:cNvSpPr txBox="1"/>
          <p:nvPr/>
        </p:nvSpPr>
        <p:spPr>
          <a:xfrm>
            <a:off x="193963" y="117765"/>
            <a:ext cx="8756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Несмотря на то, что живёт прудовик в воде, дышит он, как и мы, воздухом. Несколько раз в час, прудовику приходится подниматься к поверхности воды, чтобы вдохнуть воздух.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EE921A-CB8B-456B-B433-325DF1DBF4CC}"/>
              </a:ext>
            </a:extLst>
          </p:cNvPr>
          <p:cNvSpPr txBox="1"/>
          <p:nvPr/>
        </p:nvSpPr>
        <p:spPr>
          <a:xfrm>
            <a:off x="568036" y="5634989"/>
            <a:ext cx="437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Воздух улитки вдыхают не ртом, как мы с вами, а специальным дыхательным отверстием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7AEB553B-2CA8-43B5-BD82-7811535467F4}"/>
              </a:ext>
            </a:extLst>
          </p:cNvPr>
          <p:cNvCxnSpPr>
            <a:cxnSpLocks/>
          </p:cNvCxnSpPr>
          <p:nvPr/>
        </p:nvCxnSpPr>
        <p:spPr>
          <a:xfrm flipV="1">
            <a:off x="3491345" y="3976255"/>
            <a:ext cx="1080655" cy="1658734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020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378983-6D76-43ED-B328-BDB6AB615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 b="4016"/>
          <a:stretch/>
        </p:blipFill>
        <p:spPr>
          <a:xfrm>
            <a:off x="0" y="900544"/>
            <a:ext cx="9144000" cy="5957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A93B68-BE00-4BD5-B71F-059EFCCC10A7}"/>
              </a:ext>
            </a:extLst>
          </p:cNvPr>
          <p:cNvSpPr txBox="1"/>
          <p:nvPr/>
        </p:nvSpPr>
        <p:spPr>
          <a:xfrm>
            <a:off x="193963" y="76200"/>
            <a:ext cx="8756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Пресноводного моллюска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катушку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легко отличить от прудовика – 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раковина </a:t>
            </a:r>
            <a:r>
              <a:rPr lang="ru-RU" sz="2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неё закручена в одной плоскости</a:t>
            </a:r>
          </a:p>
        </p:txBody>
      </p:sp>
    </p:spTree>
    <p:extLst>
      <p:ext uri="{BB962C8B-B14F-4D97-AF65-F5344CB8AC3E}">
        <p14:creationId xmlns:p14="http://schemas.microsoft.com/office/powerpoint/2010/main" val="6052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A43F8B-577A-4B9D-98F2-CBC15E533916}"/>
              </a:ext>
            </a:extLst>
          </p:cNvPr>
          <p:cNvSpPr txBox="1"/>
          <p:nvPr/>
        </p:nvSpPr>
        <p:spPr>
          <a:xfrm>
            <a:off x="200891" y="124690"/>
            <a:ext cx="8742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Речные раки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живут в самых разных водоемах – озерах, прудах, реках, ручьях. К своему месту обитания у них есть только одно, но строгое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требование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вода должна быть чистой. Если вы нашли в водоеме рака – можете быть уверены, вода здесь отличная!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BDC897-BBB3-402D-9FF6-0268D0140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8"/>
          <a:stretch/>
        </p:blipFill>
        <p:spPr>
          <a:xfrm>
            <a:off x="0" y="1634836"/>
            <a:ext cx="9144000" cy="52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0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A25F98-729C-4363-8F30-B6ADFE731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b="4849"/>
          <a:stretch/>
        </p:blipFill>
        <p:spPr>
          <a:xfrm>
            <a:off x="0" y="1191491"/>
            <a:ext cx="9144000" cy="5666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8C576B-D1D4-4217-A8B6-AD40D08E60D7}"/>
              </a:ext>
            </a:extLst>
          </p:cNvPr>
          <p:cNvSpPr txBox="1"/>
          <p:nvPr/>
        </p:nvSpPr>
        <p:spPr>
          <a:xfrm>
            <a:off x="193963" y="76200"/>
            <a:ext cx="8756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наземных улиток чаще всего сейчас можно встретить моллюска с красивым названием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арианта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Несколько десятилетий назад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арианты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жили только на юге Европы, но постепенно расселились на север</a:t>
            </a:r>
          </a:p>
        </p:txBody>
      </p:sp>
    </p:spTree>
    <p:extLst>
      <p:ext uri="{BB962C8B-B14F-4D97-AF65-F5344CB8AC3E}">
        <p14:creationId xmlns:p14="http://schemas.microsoft.com/office/powerpoint/2010/main" val="2822489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30DDE2-854E-4EF6-A232-591EDAAE8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14677"/>
          <a:stretch/>
        </p:blipFill>
        <p:spPr>
          <a:xfrm flipH="1">
            <a:off x="0" y="1219200"/>
            <a:ext cx="9144000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056F6F-0135-42BC-9890-72F6C80A82F8}"/>
              </a:ext>
            </a:extLst>
          </p:cNvPr>
          <p:cNvSpPr txBox="1"/>
          <p:nvPr/>
        </p:nvSpPr>
        <p:spPr>
          <a:xfrm>
            <a:off x="96981" y="103909"/>
            <a:ext cx="8950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Питаются наземные моллюски, так же, как и их пресноводные родственники, в основном растениями. С одинаковым удовольствием они едят как листья лесных и полевых растений, так и овощных культур.</a:t>
            </a:r>
          </a:p>
        </p:txBody>
      </p:sp>
    </p:spTree>
    <p:extLst>
      <p:ext uri="{BB962C8B-B14F-4D97-AF65-F5344CB8AC3E}">
        <p14:creationId xmlns:p14="http://schemas.microsoft.com/office/powerpoint/2010/main" val="2558394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A30152-3F1E-4D78-8D1C-1469EC26A6CC}"/>
              </a:ext>
            </a:extLst>
          </p:cNvPr>
          <p:cNvSpPr txBox="1"/>
          <p:nvPr/>
        </p:nvSpPr>
        <p:spPr>
          <a:xfrm>
            <a:off x="152400" y="103909"/>
            <a:ext cx="8769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Довольно часто мы встречаем и таких брюхоногих моллюсков, как слизни. В Ленинградской области их живёт несколько видов, и у всех                  у них нет раковины.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005877-E3EF-471B-894C-9990CFC4A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6667"/>
          <a:stretch/>
        </p:blipFill>
        <p:spPr>
          <a:xfrm>
            <a:off x="0" y="1260764"/>
            <a:ext cx="9177012" cy="559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7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FE1126-C3AB-4515-AA18-75848444B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>
            <a:off x="0" y="1357052"/>
            <a:ext cx="9144000" cy="5500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10B51-51C9-4C57-854B-4B63BD70BA8F}"/>
              </a:ext>
            </a:extLst>
          </p:cNvPr>
          <p:cNvSpPr txBox="1"/>
          <p:nvPr/>
        </p:nvSpPr>
        <p:spPr>
          <a:xfrm>
            <a:off x="152400" y="103909"/>
            <a:ext cx="8769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Слизни разных видов отличаются по размерам и окраске. Длина самых крупных может превышать 20 см! Этот вид так и называется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придорожный слизень.</a:t>
            </a:r>
          </a:p>
        </p:txBody>
      </p:sp>
    </p:spTree>
    <p:extLst>
      <p:ext uri="{BB962C8B-B14F-4D97-AF65-F5344CB8AC3E}">
        <p14:creationId xmlns:p14="http://schemas.microsoft.com/office/powerpoint/2010/main" val="2906706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9BF1A7-7FE8-4B1D-B51B-AF7119483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172"/>
            <a:ext cx="9144000" cy="3968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A30152-3F1E-4D78-8D1C-1469EC26A6CC}"/>
              </a:ext>
            </a:extLst>
          </p:cNvPr>
          <p:cNvSpPr txBox="1"/>
          <p:nvPr/>
        </p:nvSpPr>
        <p:spPr>
          <a:xfrm>
            <a:off x="152400" y="103909"/>
            <a:ext cx="8769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Слизни обитают там, где влажно. Их часто можно увидеть в лесу, особенно вблизи болотистых мест.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Догадайся, зачем слизню нужно отверстие на боку?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Щелкни «мышкой», чтобы увидеть правильный ответ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1B987C-69FC-468B-9B8B-333D6F7FD6CC}"/>
              </a:ext>
            </a:extLst>
          </p:cNvPr>
          <p:cNvSpPr txBox="1"/>
          <p:nvPr/>
        </p:nvSpPr>
        <p:spPr>
          <a:xfrm>
            <a:off x="1108364" y="1942816"/>
            <a:ext cx="7107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дыхательное отверстие,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него слизень вдыхает воздух</a:t>
            </a:r>
          </a:p>
        </p:txBody>
      </p:sp>
    </p:spTree>
    <p:extLst>
      <p:ext uri="{BB962C8B-B14F-4D97-AF65-F5344CB8AC3E}">
        <p14:creationId xmlns:p14="http://schemas.microsoft.com/office/powerpoint/2010/main" val="17683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290CC4-D211-47B0-9F6E-BFB4C27CF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71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4FB961-76D3-4101-B6DD-00F0CBEA842E}"/>
              </a:ext>
            </a:extLst>
          </p:cNvPr>
          <p:cNvSpPr txBox="1"/>
          <p:nvPr/>
        </p:nvSpPr>
        <p:spPr>
          <a:xfrm>
            <a:off x="5112328" y="173182"/>
            <a:ext cx="37961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Слизни питаются различными растениями, любят ягоды и грибы. Некоторые виды слизней – хищники, они ловят других моллюсков и червей.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42AC78-4C21-4854-83BE-53994B73A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05" y="3532909"/>
            <a:ext cx="3869196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3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6CF5EB-B6B1-4880-91FB-9E5048A7C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"/>
          <a:stretch/>
        </p:blipFill>
        <p:spPr>
          <a:xfrm>
            <a:off x="0" y="-4328"/>
            <a:ext cx="9144000" cy="68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2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08CDAD-5BC2-4DBC-9CAC-55711CF8D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684"/>
            <a:ext cx="9144000" cy="4692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85519-D4AA-4F21-AF7A-1CE18BA754FA}"/>
              </a:ext>
            </a:extLst>
          </p:cNvPr>
          <p:cNvSpPr txBox="1"/>
          <p:nvPr/>
        </p:nvSpPr>
        <p:spPr>
          <a:xfrm>
            <a:off x="200891" y="124690"/>
            <a:ext cx="8742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рак проводит, спрятавшись под корягами, под камнями или в норке, которую часто роет самостоятельно. Длина такой норы может быть более метра – весьма приличное сооружение для строителя, размеры которого составляют 25 см. Ночью животное отправляется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искать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 пропитание. Основа его меню – различные растения,                    но рак также не прочь закусить насекомыми, моллюсками,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червями.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5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E71EF4-296D-43D7-8564-08FC42FEF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/>
          <a:stretch/>
        </p:blipFill>
        <p:spPr>
          <a:xfrm>
            <a:off x="0" y="2161309"/>
            <a:ext cx="9144000" cy="4696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39E191-69BE-4417-8DE3-912FFE47BA0E}"/>
              </a:ext>
            </a:extLst>
          </p:cNvPr>
          <p:cNvSpPr txBox="1"/>
          <p:nvPr/>
        </p:nvSpPr>
        <p:spPr>
          <a:xfrm>
            <a:off x="200891" y="124690"/>
            <a:ext cx="8742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Набрав в банку воды в каком-нибудь пруду и посмотрев на свет, вы, скорее всего,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увидите,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в ней движутся какие-то крошечные точки. Как ни удивительно, это тоже ракообразные. Именно они являются основой планктона – мелких животных, в огромных количествах живущих в водоёмах.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посмотрим на них под увеличением!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Щелкни «мышкой» по лупе, чтобы увидеть дафнию и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циклопа.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B6A92BC-4D8B-472D-9F6E-ECC8CE72C055}"/>
              </a:ext>
            </a:extLst>
          </p:cNvPr>
          <p:cNvGrpSpPr/>
          <p:nvPr/>
        </p:nvGrpSpPr>
        <p:grpSpPr>
          <a:xfrm>
            <a:off x="200891" y="2466118"/>
            <a:ext cx="3775362" cy="3671446"/>
            <a:chOff x="0" y="651164"/>
            <a:chExt cx="5846618" cy="5583382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98EC102D-986F-44B6-8359-8BC5BC93C84B}"/>
                </a:ext>
              </a:extLst>
            </p:cNvPr>
            <p:cNvSpPr/>
            <p:nvPr/>
          </p:nvSpPr>
          <p:spPr>
            <a:xfrm>
              <a:off x="2393373" y="843312"/>
              <a:ext cx="3190009" cy="316065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EC417D8A-B992-47A8-9FF5-8FAF4CBA0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4" r="36061" b="4000"/>
            <a:stretch/>
          </p:blipFill>
          <p:spPr>
            <a:xfrm>
              <a:off x="0" y="651164"/>
              <a:ext cx="5846618" cy="5583382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5C0D8CC3-55C8-4DF8-A180-E0C4A053C9E8}"/>
              </a:ext>
            </a:extLst>
          </p:cNvPr>
          <p:cNvGrpSpPr/>
          <p:nvPr/>
        </p:nvGrpSpPr>
        <p:grpSpPr>
          <a:xfrm flipH="1">
            <a:off x="5167748" y="2466118"/>
            <a:ext cx="3789535" cy="3671446"/>
            <a:chOff x="0" y="651164"/>
            <a:chExt cx="5846618" cy="5583382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200917EE-F657-45B7-8202-8F4C68D3BA54}"/>
                </a:ext>
              </a:extLst>
            </p:cNvPr>
            <p:cNvSpPr/>
            <p:nvPr/>
          </p:nvSpPr>
          <p:spPr>
            <a:xfrm>
              <a:off x="2393373" y="843312"/>
              <a:ext cx="3190009" cy="316065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CE0F8055-8907-47DA-86EE-27CDB3086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4" r="36061" b="4000"/>
            <a:stretch/>
          </p:blipFill>
          <p:spPr>
            <a:xfrm>
              <a:off x="0" y="651164"/>
              <a:ext cx="5846618" cy="5583382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B029E19-6001-4B90-8A0E-6F6BF9AFA9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r="1722"/>
          <a:stretch>
            <a:fillRect/>
          </a:stretch>
        </p:blipFill>
        <p:spPr>
          <a:xfrm>
            <a:off x="5429008" y="2646216"/>
            <a:ext cx="1921570" cy="1954888"/>
          </a:xfrm>
          <a:custGeom>
            <a:avLst/>
            <a:gdLst>
              <a:gd name="connsiteX0" fmla="*/ 795048 w 1590096"/>
              <a:gd name="connsiteY0" fmla="*/ 0 h 1617667"/>
              <a:gd name="connsiteX1" fmla="*/ 1590096 w 1590096"/>
              <a:gd name="connsiteY1" fmla="*/ 808834 h 1617667"/>
              <a:gd name="connsiteX2" fmla="*/ 876337 w 1590096"/>
              <a:gd name="connsiteY2" fmla="*/ 1613492 h 1617667"/>
              <a:gd name="connsiteX3" fmla="*/ 795068 w 1590096"/>
              <a:gd name="connsiteY3" fmla="*/ 1617667 h 1617667"/>
              <a:gd name="connsiteX4" fmla="*/ 795029 w 1590096"/>
              <a:gd name="connsiteY4" fmla="*/ 1617667 h 1617667"/>
              <a:gd name="connsiteX5" fmla="*/ 713759 w 1590096"/>
              <a:gd name="connsiteY5" fmla="*/ 1613492 h 1617667"/>
              <a:gd name="connsiteX6" fmla="*/ 0 w 1590096"/>
              <a:gd name="connsiteY6" fmla="*/ 808834 h 1617667"/>
              <a:gd name="connsiteX7" fmla="*/ 795048 w 1590096"/>
              <a:gd name="connsiteY7" fmla="*/ 0 h 161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0096" h="1617667">
                <a:moveTo>
                  <a:pt x="795048" y="0"/>
                </a:moveTo>
                <a:cubicBezTo>
                  <a:pt x="1234141" y="0"/>
                  <a:pt x="1590096" y="362127"/>
                  <a:pt x="1590096" y="808834"/>
                </a:cubicBezTo>
                <a:cubicBezTo>
                  <a:pt x="1590096" y="1227622"/>
                  <a:pt x="1277245" y="1572072"/>
                  <a:pt x="876337" y="1613492"/>
                </a:cubicBezTo>
                <a:lnTo>
                  <a:pt x="795068" y="1617667"/>
                </a:lnTo>
                <a:lnTo>
                  <a:pt x="795029" y="1617667"/>
                </a:lnTo>
                <a:lnTo>
                  <a:pt x="713759" y="1613492"/>
                </a:lnTo>
                <a:cubicBezTo>
                  <a:pt x="312851" y="1572072"/>
                  <a:pt x="0" y="1227622"/>
                  <a:pt x="0" y="808834"/>
                </a:cubicBezTo>
                <a:cubicBezTo>
                  <a:pt x="0" y="362127"/>
                  <a:pt x="355955" y="0"/>
                  <a:pt x="795048" y="0"/>
                </a:cubicBezTo>
                <a:close/>
              </a:path>
            </a:pathLst>
          </a:cu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4D20522-C9DB-429A-939F-678F5F33DF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4" r="16591"/>
          <a:stretch>
            <a:fillRect/>
          </a:stretch>
        </p:blipFill>
        <p:spPr>
          <a:xfrm>
            <a:off x="1807277" y="2661463"/>
            <a:ext cx="1921570" cy="1911931"/>
          </a:xfrm>
          <a:custGeom>
            <a:avLst/>
            <a:gdLst>
              <a:gd name="connsiteX0" fmla="*/ 618195 w 1590096"/>
              <a:gd name="connsiteY0" fmla="*/ 0 h 1596886"/>
              <a:gd name="connsiteX1" fmla="*/ 971901 w 1590096"/>
              <a:gd name="connsiteY1" fmla="*/ 0 h 1596886"/>
              <a:gd name="connsiteX2" fmla="*/ 1031471 w 1590096"/>
              <a:gd name="connsiteY2" fmla="*/ 15583 h 1596886"/>
              <a:gd name="connsiteX3" fmla="*/ 1590096 w 1590096"/>
              <a:gd name="connsiteY3" fmla="*/ 788053 h 1596886"/>
              <a:gd name="connsiteX4" fmla="*/ 876337 w 1590096"/>
              <a:gd name="connsiteY4" fmla="*/ 1592711 h 1596886"/>
              <a:gd name="connsiteX5" fmla="*/ 795068 w 1590096"/>
              <a:gd name="connsiteY5" fmla="*/ 1596886 h 1596886"/>
              <a:gd name="connsiteX6" fmla="*/ 795029 w 1590096"/>
              <a:gd name="connsiteY6" fmla="*/ 1596886 h 1596886"/>
              <a:gd name="connsiteX7" fmla="*/ 713759 w 1590096"/>
              <a:gd name="connsiteY7" fmla="*/ 1592711 h 1596886"/>
              <a:gd name="connsiteX8" fmla="*/ 0 w 1590096"/>
              <a:gd name="connsiteY8" fmla="*/ 788053 h 1596886"/>
              <a:gd name="connsiteX9" fmla="*/ 558625 w 1590096"/>
              <a:gd name="connsiteY9" fmla="*/ 15583 h 159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0096" h="1596886">
                <a:moveTo>
                  <a:pt x="618195" y="0"/>
                </a:moveTo>
                <a:lnTo>
                  <a:pt x="971901" y="0"/>
                </a:lnTo>
                <a:lnTo>
                  <a:pt x="1031471" y="15583"/>
                </a:lnTo>
                <a:cubicBezTo>
                  <a:pt x="1355110" y="117990"/>
                  <a:pt x="1590096" y="425104"/>
                  <a:pt x="1590096" y="788053"/>
                </a:cubicBezTo>
                <a:cubicBezTo>
                  <a:pt x="1590096" y="1206841"/>
                  <a:pt x="1277245" y="1551291"/>
                  <a:pt x="876337" y="1592711"/>
                </a:cubicBezTo>
                <a:lnTo>
                  <a:pt x="795068" y="1596886"/>
                </a:lnTo>
                <a:lnTo>
                  <a:pt x="795029" y="1596886"/>
                </a:lnTo>
                <a:lnTo>
                  <a:pt x="713759" y="1592711"/>
                </a:lnTo>
                <a:cubicBezTo>
                  <a:pt x="312851" y="1551291"/>
                  <a:pt x="0" y="1206841"/>
                  <a:pt x="0" y="788053"/>
                </a:cubicBezTo>
                <a:cubicBezTo>
                  <a:pt x="0" y="425104"/>
                  <a:pt x="234986" y="117990"/>
                  <a:pt x="558625" y="15583"/>
                </a:cubicBez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B711C0-9BAC-4213-91CC-52C6C97BD039}"/>
              </a:ext>
            </a:extLst>
          </p:cNvPr>
          <p:cNvSpPr txBox="1"/>
          <p:nvPr/>
        </p:nvSpPr>
        <p:spPr>
          <a:xfrm>
            <a:off x="2085022" y="497561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Дафния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EB83AD-DE41-4D48-8609-007B4D91487B}"/>
              </a:ext>
            </a:extLst>
          </p:cNvPr>
          <p:cNvSpPr txBox="1"/>
          <p:nvPr/>
        </p:nvSpPr>
        <p:spPr>
          <a:xfrm>
            <a:off x="5698638" y="4975616"/>
            <a:ext cx="1320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Циклоп</a:t>
            </a:r>
          </a:p>
        </p:txBody>
      </p:sp>
    </p:spTree>
    <p:extLst>
      <p:ext uri="{BB962C8B-B14F-4D97-AF65-F5344CB8AC3E}">
        <p14:creationId xmlns:p14="http://schemas.microsoft.com/office/powerpoint/2010/main" val="37826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D411A0-2FE8-4890-A68B-93C4AB824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"/>
          <a:stretch/>
        </p:blipFill>
        <p:spPr>
          <a:xfrm>
            <a:off x="0" y="938645"/>
            <a:ext cx="9144000" cy="5919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656D22-BAE0-4650-9498-4FC9F84E260F}"/>
              </a:ext>
            </a:extLst>
          </p:cNvPr>
          <p:cNvSpPr txBox="1"/>
          <p:nvPr/>
        </p:nvSpPr>
        <p:spPr>
          <a:xfrm>
            <a:off x="200891" y="124690"/>
            <a:ext cx="874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дафний и циклопов антенны намного длиннее их конечностей. У дафний на антеннах есть щетинки, которые образуют «весло»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D15E6F-8BB8-4001-ADED-5A44A29CDB8B}"/>
              </a:ext>
            </a:extLst>
          </p:cNvPr>
          <p:cNvSpPr txBox="1"/>
          <p:nvPr/>
        </p:nvSpPr>
        <p:spPr>
          <a:xfrm>
            <a:off x="882899" y="1532345"/>
            <a:ext cx="1651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Антенны </a:t>
            </a:r>
          </a:p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щетинками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7CEE5A99-23C1-485E-8C92-381D3DED7FB7}"/>
              </a:ext>
            </a:extLst>
          </p:cNvPr>
          <p:cNvCxnSpPr>
            <a:cxnSpLocks/>
          </p:cNvCxnSpPr>
          <p:nvPr/>
        </p:nvCxnSpPr>
        <p:spPr>
          <a:xfrm>
            <a:off x="1302327" y="2284745"/>
            <a:ext cx="0" cy="774999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6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16164C1-022F-4C8A-96E8-A77EA5DA5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AAC666C-2E62-4BE1-9F0B-D9BAA40A07CC}"/>
              </a:ext>
            </a:extLst>
          </p:cNvPr>
          <p:cNvSpPr/>
          <p:nvPr/>
        </p:nvSpPr>
        <p:spPr>
          <a:xfrm>
            <a:off x="6206835" y="0"/>
            <a:ext cx="293716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AA731F-460C-46B3-8FCA-81AEB4B0D31E}"/>
              </a:ext>
            </a:extLst>
          </p:cNvPr>
          <p:cNvSpPr txBox="1"/>
          <p:nvPr/>
        </p:nvSpPr>
        <p:spPr>
          <a:xfrm>
            <a:off x="6331527" y="232162"/>
            <a:ext cx="267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 длинные антенны дафнии используют для того, чтобы грести ими </a:t>
            </a:r>
          </a:p>
          <a:p>
            <a:pPr algn="ctr"/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воде</a:t>
            </a:r>
          </a:p>
        </p:txBody>
      </p:sp>
    </p:spTree>
    <p:extLst>
      <p:ext uri="{BB962C8B-B14F-4D97-AF65-F5344CB8AC3E}">
        <p14:creationId xmlns:p14="http://schemas.microsoft.com/office/powerpoint/2010/main" val="12354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0FD940-B59C-4278-BFAD-18A4625AC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 b="3581"/>
          <a:stretch/>
        </p:blipFill>
        <p:spPr>
          <a:xfrm>
            <a:off x="0" y="1727818"/>
            <a:ext cx="9144000" cy="52894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89CF7E-3C12-42C8-B47B-E8EED2408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216"/>
            <a:ext cx="2396836" cy="309602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6BFFA83-ECD2-4CF4-8959-1A583F07F81B}"/>
              </a:ext>
            </a:extLst>
          </p:cNvPr>
          <p:cNvSpPr/>
          <p:nvPr/>
        </p:nvSpPr>
        <p:spPr>
          <a:xfrm>
            <a:off x="304799" y="68892"/>
            <a:ext cx="86036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голове у циклопов расположен один (непарный) глаз, отчего рачок и получил свое название по имени одноглазого гиганта из древнегреческой мифологии.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Щёлкни «мышкой», чтобы увидеть изображение мифического существа, в честь которого назвали этих ракообразных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0426BF-97EF-42B5-9F84-B360C2E6A001}"/>
              </a:ext>
            </a:extLst>
          </p:cNvPr>
          <p:cNvSpPr txBox="1"/>
          <p:nvPr/>
        </p:nvSpPr>
        <p:spPr>
          <a:xfrm>
            <a:off x="7962572" y="4372527"/>
            <a:ext cx="1139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 </a:t>
            </a:r>
          </a:p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циклопа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83675006-C5B5-43B6-BF6F-D359F2A82C5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643918" y="4470705"/>
            <a:ext cx="318654" cy="224988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8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50E27B-B949-4191-AFEE-2F47FD699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>
          <a:xfrm>
            <a:off x="0" y="1139975"/>
            <a:ext cx="9144000" cy="57180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B69AFA0-6A81-499D-88B7-EFD07DEC1887}"/>
              </a:ext>
            </a:extLst>
          </p:cNvPr>
          <p:cNvSpPr/>
          <p:nvPr/>
        </p:nvSpPr>
        <p:spPr>
          <a:xfrm>
            <a:off x="304799" y="68892"/>
            <a:ext cx="8603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Гребут циклопы в отличие от дафний не только антеннами, но и своими ножками, которые покрыты щетинками, превращающими их в своеобразные мини-вёсла.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</TotalTime>
  <Words>1198</Words>
  <Application>Microsoft Office PowerPoint</Application>
  <PresentationFormat>Экран (4:3)</PresentationFormat>
  <Paragraphs>68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Соколовская</dc:creator>
  <cp:lastModifiedBy>ПО Зоо</cp:lastModifiedBy>
  <cp:revision>37</cp:revision>
  <dcterms:created xsi:type="dcterms:W3CDTF">2020-05-25T09:27:19Z</dcterms:created>
  <dcterms:modified xsi:type="dcterms:W3CDTF">2024-03-26T14:02:00Z</dcterms:modified>
</cp:coreProperties>
</file>